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414" r:id="rId2"/>
    <p:sldId id="300" r:id="rId3"/>
    <p:sldId id="351" r:id="rId4"/>
    <p:sldId id="348" r:id="rId5"/>
    <p:sldId id="276" r:id="rId6"/>
    <p:sldId id="272" r:id="rId7"/>
    <p:sldId id="273" r:id="rId8"/>
    <p:sldId id="275" r:id="rId9"/>
    <p:sldId id="288" r:id="rId10"/>
    <p:sldId id="274" r:id="rId11"/>
    <p:sldId id="287" r:id="rId12"/>
    <p:sldId id="362" r:id="rId13"/>
    <p:sldId id="361" r:id="rId14"/>
    <p:sldId id="363" r:id="rId15"/>
    <p:sldId id="364" r:id="rId16"/>
    <p:sldId id="366" r:id="rId17"/>
    <p:sldId id="372" r:id="rId18"/>
    <p:sldId id="373" r:id="rId19"/>
    <p:sldId id="374" r:id="rId20"/>
    <p:sldId id="296" r:id="rId21"/>
    <p:sldId id="304" r:id="rId22"/>
    <p:sldId id="378" r:id="rId23"/>
    <p:sldId id="368" r:id="rId24"/>
    <p:sldId id="388" r:id="rId25"/>
    <p:sldId id="391" r:id="rId26"/>
    <p:sldId id="327" r:id="rId27"/>
    <p:sldId id="375" r:id="rId28"/>
    <p:sldId id="377" r:id="rId29"/>
    <p:sldId id="387" r:id="rId30"/>
    <p:sldId id="386" r:id="rId31"/>
    <p:sldId id="376" r:id="rId32"/>
    <p:sldId id="314" r:id="rId33"/>
    <p:sldId id="379" r:id="rId34"/>
    <p:sldId id="315" r:id="rId35"/>
    <p:sldId id="370" r:id="rId36"/>
    <p:sldId id="293" r:id="rId37"/>
    <p:sldId id="371" r:id="rId38"/>
    <p:sldId id="383" r:id="rId39"/>
    <p:sldId id="309" r:id="rId40"/>
    <p:sldId id="319" r:id="rId41"/>
    <p:sldId id="384" r:id="rId42"/>
    <p:sldId id="381" r:id="rId43"/>
    <p:sldId id="392" r:id="rId44"/>
    <p:sldId id="393" r:id="rId45"/>
    <p:sldId id="369" r:id="rId46"/>
    <p:sldId id="395" r:id="rId47"/>
    <p:sldId id="394" r:id="rId48"/>
    <p:sldId id="298"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85790" autoAdjust="0"/>
  </p:normalViewPr>
  <p:slideViewPr>
    <p:cSldViewPr>
      <p:cViewPr>
        <p:scale>
          <a:sx n="69" d="100"/>
          <a:sy n="69" d="100"/>
        </p:scale>
        <p:origin x="-141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3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CC6D15-774D-4337-8619-28B40480A2A4}" type="datetimeFigureOut">
              <a:rPr lang="en-US" smtClean="0"/>
              <a:pPr/>
              <a:t>28/2/2013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C395CA-0F9A-4429-9432-92C9950D2572}" type="slidenum">
              <a:rPr lang="en-US" smtClean="0"/>
              <a:pPr/>
              <a:t>‹#›</a:t>
            </a:fld>
            <a:endParaRPr lang="en-US"/>
          </a:p>
        </p:txBody>
      </p:sp>
    </p:spTree>
    <p:extLst>
      <p:ext uri="{BB962C8B-B14F-4D97-AF65-F5344CB8AC3E}">
        <p14:creationId xmlns:p14="http://schemas.microsoft.com/office/powerpoint/2010/main" val="2549304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1</a:t>
            </a:fld>
            <a:endParaRPr lang="en-US"/>
          </a:p>
        </p:txBody>
      </p:sp>
    </p:spTree>
    <p:extLst>
      <p:ext uri="{BB962C8B-B14F-4D97-AF65-F5344CB8AC3E}">
        <p14:creationId xmlns:p14="http://schemas.microsoft.com/office/powerpoint/2010/main" val="2565406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And honey – hmmm</a:t>
            </a:r>
          </a:p>
          <a:p>
            <a:endParaRPr lang="en-US" sz="1800" dirty="0"/>
          </a:p>
          <a:p>
            <a:r>
              <a:rPr lang="en-US" sz="1800" dirty="0"/>
              <a:t>We all know how honey is good for health </a:t>
            </a:r>
          </a:p>
        </p:txBody>
      </p:sp>
      <p:sp>
        <p:nvSpPr>
          <p:cNvPr id="4" name="Slide Number Placeholder 3"/>
          <p:cNvSpPr>
            <a:spLocks noGrp="1"/>
          </p:cNvSpPr>
          <p:nvPr>
            <p:ph type="sldNum" sz="quarter" idx="10"/>
          </p:nvPr>
        </p:nvSpPr>
        <p:spPr/>
        <p:txBody>
          <a:bodyPr/>
          <a:lstStyle/>
          <a:p>
            <a:fld id="{5DC395CA-0F9A-4429-9432-92C9950D257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And milk – now before some of you go yuck!  Remember Allah also gave us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…The coca tree where we get the coco bean from and – cocoa plus milk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…CHOCOLATE!!!  Imagine life without chocolate </a:t>
            </a:r>
            <a:r>
              <a:rPr lang="en-US" sz="1800" dirty="0" smtClean="0">
                <a:sym typeface="Wingdings" pitchFamily="2" charset="2"/>
              </a:rPr>
              <a:t> dismal , no</a:t>
            </a:r>
            <a:r>
              <a:rPr lang="en-US" dirty="0" smtClean="0">
                <a:sym typeface="Wingdings" pitchFamily="2" charset="2"/>
              </a:rPr>
              <a:t>? </a:t>
            </a:r>
            <a:endParaRPr lang="en-US"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err="1" smtClean="0"/>
              <a:t>Halal</a:t>
            </a:r>
            <a:r>
              <a:rPr lang="en-US" sz="1800" dirty="0" smtClean="0"/>
              <a:t> is an Arabic term – it means ..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err="1" smtClean="0"/>
              <a:t>Halal</a:t>
            </a:r>
            <a:r>
              <a:rPr lang="en-US" sz="1800" dirty="0" smtClean="0"/>
              <a:t> and </a:t>
            </a:r>
            <a:r>
              <a:rPr lang="en-US" sz="1800" dirty="0" err="1" smtClean="0"/>
              <a:t>haram</a:t>
            </a:r>
            <a:r>
              <a:rPr lang="en-US" sz="1800" dirty="0" smtClean="0"/>
              <a:t> are universal terms that apply to all facets of life. </a:t>
            </a:r>
          </a:p>
          <a:p>
            <a:r>
              <a:rPr lang="en-US" sz="1800" dirty="0" smtClean="0"/>
              <a:t>However, we will use these terms only in relation to food  today </a:t>
            </a:r>
            <a:r>
              <a:rPr lang="en-US" sz="1800" dirty="0" err="1" smtClean="0"/>
              <a:t>insha’Allah</a:t>
            </a:r>
            <a:endParaRPr lang="en-US" sz="1800" dirty="0" smtClean="0"/>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The knowledge of </a:t>
            </a:r>
            <a:r>
              <a:rPr lang="en-US" sz="1800" dirty="0" err="1" smtClean="0"/>
              <a:t>halal</a:t>
            </a:r>
            <a:r>
              <a:rPr lang="en-US" sz="1800" dirty="0" smtClean="0"/>
              <a:t> and </a:t>
            </a:r>
            <a:r>
              <a:rPr lang="en-US" sz="1800" dirty="0" err="1" smtClean="0"/>
              <a:t>haram</a:t>
            </a:r>
            <a:r>
              <a:rPr lang="en-US" sz="1800" dirty="0" smtClean="0"/>
              <a:t> foods is essential for every Muslim.  As food is something we cannot go without and</a:t>
            </a:r>
            <a:r>
              <a:rPr lang="en-US" sz="1800" baseline="0" dirty="0" smtClean="0"/>
              <a:t> we eat every day. We must know what to eat and drink and what not to.</a:t>
            </a:r>
          </a:p>
          <a:p>
            <a:endParaRPr lang="en-US" sz="18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WE MUST KNOW that no one except Allah can change forbidden (</a:t>
            </a:r>
            <a:r>
              <a:rPr lang="en-US" sz="1800" dirty="0" err="1" smtClean="0"/>
              <a:t>Haram</a:t>
            </a:r>
            <a:r>
              <a:rPr lang="en-US" sz="1800" dirty="0" smtClean="0"/>
              <a:t>) things into lawful (</a:t>
            </a:r>
            <a:r>
              <a:rPr lang="en-US" sz="1800" dirty="0" err="1" smtClean="0"/>
              <a:t>halal</a:t>
            </a:r>
            <a:r>
              <a:rPr lang="en-US" sz="1800" dirty="0" smtClean="0"/>
              <a:t>) or vice-versa.</a:t>
            </a:r>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Muslims are allowed to eat what is "good" - that is, what is pure, clean, wholesome, nourishing, and pleasing to the taste. In general, everything is allowed (halal) except what has been specifically forbidden. Muslims are enjoined by their religion to abstain from eating certain foods. This is in the interest of health and cleanliness, and in obedience to God.  Also, do remember that Allah (SWT) has allowed most of the things for us – other than food also, only a few things are forbidden, but we</a:t>
            </a:r>
            <a:r>
              <a:rPr lang="en-US" sz="1600" baseline="0" dirty="0" smtClean="0"/>
              <a:t> seem to think that this is not allowed that is not allowed Islam prohibits everything and allows only a few!  That is our ignorance and Satan's deceiving.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In this verse Allah has forbidden only a few things … lets have a look at each separately …. </a:t>
            </a:r>
            <a:endParaRPr lang="en-US" sz="1600" dirty="0" smtClean="0"/>
          </a:p>
          <a:p>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(Note to teacher, verses</a:t>
            </a:r>
            <a:r>
              <a:rPr lang="en-US" sz="1600" baseline="0" dirty="0" smtClean="0"/>
              <a:t> of the </a:t>
            </a:r>
            <a:r>
              <a:rPr lang="en-US" sz="1600" dirty="0" smtClean="0"/>
              <a:t>Qur'an for halal and haram 2:173, 5:3, 5:90-91, 6:145, 16:115)</a:t>
            </a:r>
          </a:p>
          <a:p>
            <a:endParaRPr lang="en-US"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1600" dirty="0"/>
              <a:t>In foreign countries, various chemical and mechanical methods are used to sacrifice an animal. The chemical way is to enclose cattle in a room drained from oxygen and there is abundance of carbon dioxide. In such cases, animal naturally chokes to death. </a:t>
            </a:r>
          </a:p>
          <a:p>
            <a:r>
              <a:rPr lang="en-US" sz="1600" dirty="0"/>
              <a:t>The other way, shown here is through electrocution or by gunshot. This is a bolt where they put the head of the animal. It is electrocuted with 300-watt current to stun the animal or make it unconscious. It is found that sometimes it is over electrocuted, which affects the bones and the meat. Tests conducted have proved that when a graph was made of the intensity of pain the electrocuted animal goes through, was intense compared to the Muslim way of slaughtering. On the outside, it may seem that the Muslim way is quite cruel but these tests prove that the threshold of pain that the animal feels inside is so high that the waves shoot up and down on the graph.  Another prohibited way is to slaughter is without saying </a:t>
            </a:r>
            <a:r>
              <a:rPr lang="en-US" sz="1600" i="1" dirty="0" err="1"/>
              <a:t>Bismillah</a:t>
            </a:r>
            <a:r>
              <a:rPr lang="en-US" sz="1600" dirty="0"/>
              <a:t>.  </a:t>
            </a:r>
          </a:p>
          <a:p>
            <a:endParaRPr lang="en-US" sz="16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18</a:t>
            </a:fld>
            <a:endParaRPr lang="en-US"/>
          </a:p>
        </p:txBody>
      </p:sp>
    </p:spTree>
    <p:extLst>
      <p:ext uri="{BB962C8B-B14F-4D97-AF65-F5344CB8AC3E}">
        <p14:creationId xmlns:p14="http://schemas.microsoft.com/office/powerpoint/2010/main" val="3466034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What happens in the Muslim slaughtering way that is called </a:t>
            </a:r>
            <a:r>
              <a:rPr lang="en-US" sz="1800" i="1" dirty="0" err="1"/>
              <a:t>zabeeha</a:t>
            </a:r>
            <a:r>
              <a:rPr lang="en-US" sz="1800" dirty="0"/>
              <a:t>, is that when the throat is slit, the blood rushes out immediately. We know that all sorts of bacteria and infections are found in blood so when blood rushes out, it brings out all the harmful bacteria with it leaving the flesh clean. However, for an animal which was dead before being slaughtered, has all the bacteria accumulated in it. This is what science tells us today and is thus unhealthy and </a:t>
            </a:r>
            <a:r>
              <a:rPr lang="en-US" sz="1800" i="1" dirty="0"/>
              <a:t>haram</a:t>
            </a:r>
            <a:r>
              <a:rPr lang="en-US" sz="1800" dirty="0"/>
              <a:t> for us.</a:t>
            </a:r>
          </a:p>
        </p:txBody>
      </p:sp>
      <p:sp>
        <p:nvSpPr>
          <p:cNvPr id="4" name="Slide Number Placeholder 3"/>
          <p:cNvSpPr>
            <a:spLocks noGrp="1"/>
          </p:cNvSpPr>
          <p:nvPr>
            <p:ph type="sldNum" sz="quarter" idx="10"/>
          </p:nvPr>
        </p:nvSpPr>
        <p:spPr/>
        <p:txBody>
          <a:bodyPr/>
          <a:lstStyle/>
          <a:p>
            <a:fld id="{5DC395CA-0F9A-4429-9432-92C9950D2572}" type="slidenum">
              <a:rPr lang="en-US" smtClean="0"/>
              <a:pPr/>
              <a:t>19</a:t>
            </a:fld>
            <a:endParaRPr lang="en-US"/>
          </a:p>
        </p:txBody>
      </p:sp>
    </p:spTree>
    <p:extLst>
      <p:ext uri="{BB962C8B-B14F-4D97-AF65-F5344CB8AC3E}">
        <p14:creationId xmlns:p14="http://schemas.microsoft.com/office/powerpoint/2010/main" val="3077379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Islam is a complete way of life – a </a:t>
            </a:r>
            <a:r>
              <a:rPr lang="en-US" sz="1800" dirty="0" err="1" smtClean="0"/>
              <a:t>deen</a:t>
            </a:r>
            <a:r>
              <a:rPr lang="en-US" sz="1800" dirty="0" smtClean="0"/>
              <a:t>.  It encompasses each and</a:t>
            </a:r>
            <a:r>
              <a:rPr lang="en-US" sz="1800" baseline="0" dirty="0" smtClean="0"/>
              <a:t> every aspect of our life.  FOOD is what sustains our bodies, keeps us going (healthy), keeps us happy! Therefore eating/drinking is an important area of our life, and most of the time way too important.</a:t>
            </a:r>
          </a:p>
          <a:p>
            <a:r>
              <a:rPr lang="en-US" sz="1800" baseline="0" dirty="0" smtClean="0"/>
              <a:t>How many times a day do you wonder or ask (</a:t>
            </a:r>
            <a:r>
              <a:rPr lang="en-US" sz="1800" baseline="0" dirty="0" err="1" smtClean="0"/>
              <a:t>ur</a:t>
            </a:r>
            <a:r>
              <a:rPr lang="en-US" sz="1800" baseline="0" dirty="0" smtClean="0"/>
              <a:t> mom) what is there to eat? Or open the refrigerator door and stand peeking in wondering what to snack on, or raid the snack cupboard</a:t>
            </a:r>
            <a:r>
              <a:rPr lang="en-US" sz="1800" dirty="0"/>
              <a:t>?</a:t>
            </a:r>
            <a:r>
              <a:rPr lang="en-US" sz="1800" baseline="0" dirty="0" smtClean="0"/>
              <a:t> </a:t>
            </a:r>
            <a:endParaRPr lang="en-US" sz="1800" dirty="0" smtClean="0"/>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This here is “black pudding” made of blood.  The little blood on meat of slaughtered animals</a:t>
            </a:r>
            <a:r>
              <a:rPr lang="en-US" sz="1800" baseline="0" dirty="0" smtClean="0"/>
              <a:t> does not fall in this category</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Another thing, which is haram for us, is pork and all its by- products, swine, lard etc.</a:t>
            </a:r>
          </a:p>
        </p:txBody>
      </p:sp>
      <p:sp>
        <p:nvSpPr>
          <p:cNvPr id="4" name="Slide Number Placeholder 3"/>
          <p:cNvSpPr>
            <a:spLocks noGrp="1"/>
          </p:cNvSpPr>
          <p:nvPr>
            <p:ph type="sldNum" sz="quarter" idx="10"/>
          </p:nvPr>
        </p:nvSpPr>
        <p:spPr/>
        <p:txBody>
          <a:bodyPr/>
          <a:lstStyle/>
          <a:p>
            <a:fld id="{5DC395CA-0F9A-4429-9432-92C9950D2572}" type="slidenum">
              <a:rPr lang="en-US" smtClean="0"/>
              <a:pPr/>
              <a:t>21</a:t>
            </a:fld>
            <a:endParaRPr lang="en-US"/>
          </a:p>
        </p:txBody>
      </p:sp>
    </p:spTree>
    <p:extLst>
      <p:ext uri="{BB962C8B-B14F-4D97-AF65-F5344CB8AC3E}">
        <p14:creationId xmlns:p14="http://schemas.microsoft.com/office/powerpoint/2010/main" val="1945175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We must be careful when having sweets, marshmallow, various desserts etc that they do not contain either pig gelatin or gelatin</a:t>
            </a:r>
            <a:r>
              <a:rPr lang="en-US" sz="1800" baseline="0" dirty="0" smtClean="0"/>
              <a:t> extracted from animals improperly slaughtered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This is an animal sacrifice done at a temple</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Do you think food cooked in the name of any one other than Allah SWT is permissible</a:t>
            </a:r>
            <a:r>
              <a:rPr lang="en-US" sz="1800" baseline="0" dirty="0" smtClean="0"/>
              <a:t> for us to eat?  NO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All kinds of ‘</a:t>
            </a:r>
            <a:r>
              <a:rPr lang="en-US" sz="1800" dirty="0" err="1" smtClean="0"/>
              <a:t>niaz</a:t>
            </a:r>
            <a:r>
              <a:rPr lang="en-US" sz="1800" dirty="0" smtClean="0"/>
              <a:t>” done in the name of a religious person, or </a:t>
            </a:r>
            <a:r>
              <a:rPr lang="en-US" sz="1800" dirty="0" err="1" smtClean="0"/>
              <a:t>Bibi</a:t>
            </a:r>
            <a:r>
              <a:rPr lang="en-US" sz="1800" baseline="0" dirty="0" smtClean="0"/>
              <a:t> Fatimah (RA) or even the Prophet (PBUH) falls in the category of food on which name of other than Allah has been taken and therefore it should not be eaten.</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26</a:t>
            </a:fld>
            <a:endParaRPr lang="en-US"/>
          </a:p>
        </p:txBody>
      </p:sp>
    </p:spTree>
    <p:extLst>
      <p:ext uri="{BB962C8B-B14F-4D97-AF65-F5344CB8AC3E}">
        <p14:creationId xmlns:p14="http://schemas.microsoft.com/office/powerpoint/2010/main" val="1975501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Drugs would be included in this category – not medicine but drugs taken to get high</a:t>
            </a:r>
            <a:r>
              <a:rPr lang="en-US" dirty="0" smtClean="0"/>
              <a:t>.</a:t>
            </a:r>
          </a:p>
          <a:p>
            <a:endParaRPr lang="en-US" dirty="0" smtClean="0"/>
          </a:p>
          <a:p>
            <a:r>
              <a:rPr lang="en-US" sz="1800" dirty="0"/>
              <a:t>The poor people in our country sniff glue and it makes them high. Even that glue is </a:t>
            </a:r>
            <a:r>
              <a:rPr lang="en-US" sz="1800" i="1" dirty="0"/>
              <a:t>haram</a:t>
            </a:r>
            <a:r>
              <a:rPr lang="en-US" sz="1800" dirty="0"/>
              <a:t>. </a:t>
            </a:r>
          </a:p>
          <a:p>
            <a:endParaRPr lang="en-US"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28</a:t>
            </a:fld>
            <a:endParaRPr lang="en-US"/>
          </a:p>
        </p:txBody>
      </p:sp>
    </p:spTree>
    <p:extLst>
      <p:ext uri="{BB962C8B-B14F-4D97-AF65-F5344CB8AC3E}">
        <p14:creationId xmlns:p14="http://schemas.microsoft.com/office/powerpoint/2010/main" val="35653943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Do you think cigarettes are </a:t>
            </a:r>
            <a:r>
              <a:rPr lang="en-US" sz="1800" dirty="0" err="1" smtClean="0"/>
              <a:t>halal</a:t>
            </a:r>
            <a:r>
              <a:rPr lang="en-US" sz="1800" dirty="0" smtClean="0"/>
              <a:t> or </a:t>
            </a:r>
            <a:r>
              <a:rPr lang="en-US" sz="1800" dirty="0" err="1" smtClean="0"/>
              <a:t>haram</a:t>
            </a:r>
            <a:r>
              <a:rPr lang="en-US" sz="1800" dirty="0" smtClean="0"/>
              <a:t>?  They are </a:t>
            </a:r>
            <a:r>
              <a:rPr lang="en-US" sz="1800" dirty="0" err="1" smtClean="0"/>
              <a:t>haram</a:t>
            </a:r>
            <a:r>
              <a:rPr lang="en-US" sz="1800" dirty="0" smtClean="0"/>
              <a:t> NOT because they intoxicate like “</a:t>
            </a:r>
            <a:r>
              <a:rPr lang="en-US" sz="1800" dirty="0" err="1" smtClean="0"/>
              <a:t>khamr</a:t>
            </a:r>
            <a:r>
              <a:rPr lang="en-US" sz="1800" dirty="0" smtClean="0"/>
              <a:t>” but because ….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We LOVE to Eat …. Most of us do.  And </a:t>
            </a:r>
            <a:r>
              <a:rPr lang="en-US" sz="1800" dirty="0" err="1" smtClean="0"/>
              <a:t>alhamdulillah</a:t>
            </a:r>
            <a:r>
              <a:rPr lang="en-US" sz="1800" dirty="0" smtClean="0"/>
              <a:t> Allah (SWT) says to us ……</a:t>
            </a:r>
          </a:p>
          <a:p>
            <a:endParaRPr lang="en-US" sz="1800" dirty="0"/>
          </a:p>
          <a:p>
            <a:r>
              <a:rPr lang="en-US" sz="1800" dirty="0"/>
              <a:t>Therefore, the Qur’an tells us to eat everything-everything as long as it is </a:t>
            </a:r>
            <a:r>
              <a:rPr lang="en-US" sz="1800" b="1" dirty="0"/>
              <a:t>lawful. </a:t>
            </a:r>
            <a:r>
              <a:rPr lang="en-US" sz="1800" dirty="0"/>
              <a:t>Today, </a:t>
            </a:r>
            <a:r>
              <a:rPr lang="en-US" sz="1800" i="1" dirty="0" err="1"/>
              <a:t>InshaAllah</a:t>
            </a:r>
            <a:r>
              <a:rPr lang="en-US" sz="1800" dirty="0"/>
              <a:t>, we will talk about the lawful and the unlawful food</a:t>
            </a:r>
            <a:r>
              <a:rPr lang="en-US" sz="1800" dirty="0" smtClean="0"/>
              <a:t>.</a:t>
            </a:r>
          </a:p>
          <a:p>
            <a:endParaRPr lang="en-US" sz="1800" dirty="0"/>
          </a:p>
          <a:p>
            <a:r>
              <a:rPr lang="en-US" sz="1800" dirty="0" smtClean="0"/>
              <a:t>What </a:t>
            </a:r>
            <a:r>
              <a:rPr lang="en-US" sz="1800" dirty="0"/>
              <a:t>kind of a book do you think Qur’an is? </a:t>
            </a:r>
            <a:r>
              <a:rPr lang="en-US" sz="1800" dirty="0" smtClean="0"/>
              <a:t> </a:t>
            </a:r>
          </a:p>
          <a:p>
            <a:r>
              <a:rPr lang="en-US" sz="1800" dirty="0"/>
              <a:t>Allah (</a:t>
            </a:r>
            <a:r>
              <a:rPr lang="en-US" sz="1800" dirty="0" err="1"/>
              <a:t>swt</a:t>
            </a:r>
            <a:r>
              <a:rPr lang="en-US" sz="1800" dirty="0"/>
              <a:t>) has given commandments for all aspects of our lives. So there are commandments related to food also </a:t>
            </a:r>
            <a:r>
              <a:rPr lang="en-US" sz="1800" dirty="0" smtClean="0"/>
              <a:t>because it is our weakness.</a:t>
            </a:r>
            <a:endParaRPr lang="en-US" sz="1800" dirty="0"/>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They cause serious damage to our bodies and we are not allowed to harm our selves deliberately.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animals that kill other birds or animals to </a:t>
            </a:r>
            <a:r>
              <a:rPr lang="en-US" sz="1800" dirty="0" smtClean="0"/>
              <a:t>eat</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31</a:t>
            </a:fld>
            <a:endParaRPr lang="en-US"/>
          </a:p>
        </p:txBody>
      </p:sp>
    </p:spTree>
    <p:extLst>
      <p:ext uri="{BB962C8B-B14F-4D97-AF65-F5344CB8AC3E}">
        <p14:creationId xmlns:p14="http://schemas.microsoft.com/office/powerpoint/2010/main" val="34603187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Fangs: canine teeth of carnivorous animals</a:t>
            </a:r>
          </a:p>
          <a:p>
            <a:endParaRPr lang="en-US" sz="1800" dirty="0"/>
          </a:p>
          <a:p>
            <a:r>
              <a:rPr lang="en-US" sz="1800" dirty="0" smtClean="0"/>
              <a:t>Talon: sharp hooked claw </a:t>
            </a:r>
            <a:r>
              <a:rPr lang="en-US" sz="1800" dirty="0" err="1" smtClean="0"/>
              <a:t>esp</a:t>
            </a:r>
            <a:r>
              <a:rPr lang="en-US" sz="1800" dirty="0" smtClean="0"/>
              <a:t> on a bird of prey</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32</a:t>
            </a:fld>
            <a:endParaRPr lang="en-US"/>
          </a:p>
        </p:txBody>
      </p:sp>
    </p:spTree>
    <p:extLst>
      <p:ext uri="{BB962C8B-B14F-4D97-AF65-F5344CB8AC3E}">
        <p14:creationId xmlns:p14="http://schemas.microsoft.com/office/powerpoint/2010/main" val="26709341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33</a:t>
            </a:fld>
            <a:endParaRPr lang="en-US"/>
          </a:p>
        </p:txBody>
      </p:sp>
    </p:spTree>
    <p:extLst>
      <p:ext uri="{BB962C8B-B14F-4D97-AF65-F5344CB8AC3E}">
        <p14:creationId xmlns:p14="http://schemas.microsoft.com/office/powerpoint/2010/main" val="4112092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34</a:t>
            </a:fld>
            <a:endParaRPr lang="en-US"/>
          </a:p>
        </p:txBody>
      </p:sp>
    </p:spTree>
    <p:extLst>
      <p:ext uri="{BB962C8B-B14F-4D97-AF65-F5344CB8AC3E}">
        <p14:creationId xmlns:p14="http://schemas.microsoft.com/office/powerpoint/2010/main" val="25497852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t>Fish is </a:t>
            </a:r>
            <a:r>
              <a:rPr lang="en-US" sz="1800" i="1" dirty="0"/>
              <a:t>halal</a:t>
            </a:r>
            <a:r>
              <a:rPr lang="en-US" sz="1800" dirty="0"/>
              <a:t> and so are mussels, crabs, lobsters, shrimps, prawns and octopus. However, let me make one thing clear. There is a school of thought who disagrees and says prawns and lobsters aren’t </a:t>
            </a:r>
            <a:r>
              <a:rPr lang="en-US" sz="1800" i="1" dirty="0"/>
              <a:t>halal</a:t>
            </a:r>
            <a:r>
              <a:rPr lang="en-US" sz="1800" dirty="0"/>
              <a:t>. Therefore, this is up to you whether you follow their interpretation or the school of thought who says it is </a:t>
            </a:r>
            <a:r>
              <a:rPr lang="en-US" sz="1800" i="1" dirty="0"/>
              <a:t>halal</a:t>
            </a:r>
            <a:r>
              <a:rPr lang="en-US" sz="1800" dirty="0"/>
              <a:t>. </a:t>
            </a:r>
          </a:p>
        </p:txBody>
      </p:sp>
      <p:sp>
        <p:nvSpPr>
          <p:cNvPr id="4" name="Slide Number Placeholder 3"/>
          <p:cNvSpPr>
            <a:spLocks noGrp="1"/>
          </p:cNvSpPr>
          <p:nvPr>
            <p:ph type="sldNum" sz="quarter" idx="10"/>
          </p:nvPr>
        </p:nvSpPr>
        <p:spPr/>
        <p:txBody>
          <a:bodyPr/>
          <a:lstStyle/>
          <a:p>
            <a:fld id="{5DC395CA-0F9A-4429-9432-92C9950D2572}" type="slidenum">
              <a:rPr lang="en-US" smtClean="0"/>
              <a:pPr/>
              <a:t>35</a:t>
            </a:fld>
            <a:endParaRPr lang="en-US"/>
          </a:p>
        </p:txBody>
      </p:sp>
    </p:spTree>
    <p:extLst>
      <p:ext uri="{BB962C8B-B14F-4D97-AF65-F5344CB8AC3E}">
        <p14:creationId xmlns:p14="http://schemas.microsoft.com/office/powerpoint/2010/main" val="7841275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36</a:t>
            </a:fld>
            <a:endParaRPr lang="en-US"/>
          </a:p>
        </p:txBody>
      </p:sp>
    </p:spTree>
    <p:extLst>
      <p:ext uri="{BB962C8B-B14F-4D97-AF65-F5344CB8AC3E}">
        <p14:creationId xmlns:p14="http://schemas.microsoft.com/office/powerpoint/2010/main" val="5473549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37</a:t>
            </a:fld>
            <a:endParaRPr lang="en-US"/>
          </a:p>
        </p:txBody>
      </p:sp>
    </p:spTree>
    <p:extLst>
      <p:ext uri="{BB962C8B-B14F-4D97-AF65-F5344CB8AC3E}">
        <p14:creationId xmlns:p14="http://schemas.microsoft.com/office/powerpoint/2010/main" val="372805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Liver, spleen and locusts</a:t>
            </a:r>
            <a:r>
              <a:rPr lang="en-US" sz="1800" baseline="0" dirty="0" smtClean="0"/>
              <a:t> are “</a:t>
            </a:r>
            <a:r>
              <a:rPr lang="en-US" sz="1800" baseline="0" dirty="0" err="1" smtClean="0"/>
              <a:t>halal</a:t>
            </a:r>
            <a:r>
              <a:rPr lang="en-US" sz="1800" baseline="0" dirty="0" smtClean="0"/>
              <a:t>”</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Muslims are enjoined to slaughter their livestock by slitting the animal's throat in a swift and merciful manner, reciting God’s name with the words, "In the name of God, God is Most Great" (Qur'an 6:118-121). This is in acknowledgement that life is sacred, and that one must kill only with God's permission, to meet one's lawful need for food. The animal is then bled completely before consumption. Meat prepared in this manner is called </a:t>
            </a:r>
            <a:r>
              <a:rPr lang="en-US" sz="1800" i="1" dirty="0" err="1" smtClean="0"/>
              <a:t>zabihah</a:t>
            </a:r>
            <a:r>
              <a:rPr lang="en-US" sz="1800" dirty="0" smtClean="0"/>
              <a:t>, or simply, </a:t>
            </a:r>
            <a:r>
              <a:rPr lang="en-US" sz="1800" i="1" dirty="0" err="1" smtClean="0"/>
              <a:t>halal</a:t>
            </a:r>
            <a:r>
              <a:rPr lang="en-US" sz="1800" i="1" dirty="0" smtClean="0"/>
              <a:t> meat</a:t>
            </a:r>
            <a:r>
              <a:rPr lang="en-US" sz="1800" dirty="0" smtClean="0"/>
              <a:t>.</a:t>
            </a:r>
          </a:p>
          <a:p>
            <a:endParaRPr lang="en-US" sz="1800" dirty="0" smtClean="0"/>
          </a:p>
          <a:p>
            <a:r>
              <a:rPr lang="en-US" sz="1800" dirty="0" smtClean="0"/>
              <a:t>This is the most humane and hygienic method of slaughtering</a:t>
            </a:r>
            <a:r>
              <a:rPr lang="en-US" sz="1800" baseline="0" dirty="0" smtClean="0"/>
              <a:t> an animal.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And boy</a:t>
            </a:r>
            <a:r>
              <a:rPr lang="en-US" sz="1800" baseline="0" dirty="0" smtClean="0"/>
              <a:t> how Allah (SWT) has served dinner for us …. Some of the foods mentioned in the Qur’an are ….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40</a:t>
            </a:fld>
            <a:endParaRPr lang="en-US"/>
          </a:p>
        </p:txBody>
      </p:sp>
    </p:spTree>
    <p:extLst>
      <p:ext uri="{BB962C8B-B14F-4D97-AF65-F5344CB8AC3E}">
        <p14:creationId xmlns:p14="http://schemas.microsoft.com/office/powerpoint/2010/main" val="402695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Alhamdulillah, what is </a:t>
            </a:r>
            <a:r>
              <a:rPr lang="en-US" sz="1800" dirty="0" err="1" smtClean="0"/>
              <a:t>haram</a:t>
            </a:r>
            <a:r>
              <a:rPr lang="en-US" sz="1800" dirty="0" smtClean="0"/>
              <a:t> has been very clear to us so far ….. Alcohol, drugs, pork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Now, another issue that has cropped up in recent years is the introduction and widespread use of processed foods.  Food that is packaged using many chemicals</a:t>
            </a:r>
            <a:r>
              <a:rPr lang="en-US" sz="1800" baseline="0" dirty="0" smtClean="0"/>
              <a:t> and ingredients NOT known to everyone – not clearly </a:t>
            </a:r>
            <a:r>
              <a:rPr lang="en-US" sz="1800" baseline="0" dirty="0" err="1" smtClean="0"/>
              <a:t>labelled</a:t>
            </a:r>
            <a:r>
              <a:rPr lang="en-US" sz="1800" baseline="0" dirty="0" smtClean="0"/>
              <a:t>.  How should Muslims ensure that what they are eating out of a box, can or packet is </a:t>
            </a:r>
            <a:r>
              <a:rPr lang="en-US" sz="1800" baseline="0" dirty="0" err="1" smtClean="0"/>
              <a:t>halal</a:t>
            </a:r>
            <a:r>
              <a:rPr lang="en-US" sz="1800" baseline="0" dirty="0" smtClean="0"/>
              <a:t>? </a:t>
            </a:r>
            <a:endParaRPr lang="en-US" sz="1800" dirty="0" smtClean="0"/>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Note to teacher: Show the packaged food to the class and ask them to read the labels</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C395CA-0F9A-4429-9432-92C9950D2572}" type="slidenum">
              <a:rPr lang="en-US" smtClean="0"/>
              <a:pPr/>
              <a:t>44</a:t>
            </a:fld>
            <a:endParaRPr lang="en-US"/>
          </a:p>
        </p:txBody>
      </p:sp>
    </p:spTree>
    <p:extLst>
      <p:ext uri="{BB962C8B-B14F-4D97-AF65-F5344CB8AC3E}">
        <p14:creationId xmlns:p14="http://schemas.microsoft.com/office/powerpoint/2010/main" val="1923274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Alhamdulillah this is not an issue in Muslim countries.  And even in non-Muslim countries finding </a:t>
            </a:r>
            <a:r>
              <a:rPr lang="en-US" sz="1800" dirty="0" err="1" smtClean="0"/>
              <a:t>halal</a:t>
            </a:r>
            <a:r>
              <a:rPr lang="en-US" sz="1800" dirty="0" smtClean="0"/>
              <a:t> options is getting easier with growing awareness among Muslims</a:t>
            </a:r>
            <a:r>
              <a:rPr lang="en-US" sz="1800" baseline="0" dirty="0" smtClean="0"/>
              <a:t>.</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Many eating establishments or food courts in malls etc may have </a:t>
            </a:r>
            <a:r>
              <a:rPr lang="en-US" sz="1800" dirty="0" err="1" smtClean="0"/>
              <a:t>halal</a:t>
            </a:r>
            <a:r>
              <a:rPr lang="en-US" sz="1800" dirty="0" smtClean="0"/>
              <a:t> certification displayed, some supermarkets also have </a:t>
            </a:r>
            <a:r>
              <a:rPr lang="en-US" sz="1800" dirty="0" err="1" smtClean="0"/>
              <a:t>halal</a:t>
            </a:r>
            <a:r>
              <a:rPr lang="en-US" sz="1800" dirty="0" smtClean="0"/>
              <a:t> sections clearly marked.  </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Knowing what to eat and what not to from the hundreds</a:t>
            </a:r>
            <a:r>
              <a:rPr lang="en-US" sz="1800" baseline="0" dirty="0" smtClean="0"/>
              <a:t> of processed foods available today can be confusing sometimes.  Get educated!  Info is available – access it.  There are many websites and blogs that list halal ingredients and brands, </a:t>
            </a:r>
            <a:r>
              <a:rPr lang="en-US" sz="1800" baseline="0" dirty="0" err="1" smtClean="0"/>
              <a:t>alhamdulillah</a:t>
            </a:r>
            <a:r>
              <a:rPr lang="en-US" sz="1800" baseline="0" dirty="0" smtClean="0"/>
              <a:t>, if u r unsure of a product, look it up.  </a:t>
            </a:r>
          </a:p>
          <a:p>
            <a:endParaRPr lang="en-US" sz="1800" dirty="0"/>
          </a:p>
          <a:p>
            <a:r>
              <a:rPr lang="en-US" sz="1800" b="1" dirty="0"/>
              <a:t>IMPORTANT:</a:t>
            </a:r>
            <a:r>
              <a:rPr lang="en-US" sz="1800" dirty="0"/>
              <a:t> Look out for these ingredients when you shop. Always remember to read the ingredients before you buy any food product.</a:t>
            </a:r>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11960"/>
            <a:ext cx="5486400" cy="4114800"/>
          </a:xfrm>
        </p:spPr>
        <p:txBody>
          <a:bodyPr>
            <a:noAutofit/>
          </a:bodyPr>
          <a:lstStyle/>
          <a:p>
            <a:r>
              <a:rPr lang="en-US" sz="1600" b="1" u="sng" dirty="0" smtClean="0"/>
              <a:t>Lard</a:t>
            </a:r>
            <a:r>
              <a:rPr lang="en-US" sz="1600" dirty="0" smtClean="0"/>
              <a:t> All forms should be avoided except for Plant/Microbial/Synthetic.</a:t>
            </a:r>
            <a:br>
              <a:rPr lang="en-US" sz="1600" dirty="0" smtClean="0"/>
            </a:br>
            <a:r>
              <a:rPr lang="en-US" sz="1600" dirty="0" smtClean="0"/>
              <a:t>The fat of pigs is melted down and used in cooking.</a:t>
            </a:r>
            <a:br>
              <a:rPr lang="en-US" sz="1600" dirty="0" smtClean="0"/>
            </a:br>
            <a:r>
              <a:rPr lang="en-US" sz="1600" b="1" u="sng" dirty="0" smtClean="0"/>
              <a:t>Gelatin</a:t>
            </a:r>
            <a:r>
              <a:rPr lang="en-US" sz="1600" dirty="0" smtClean="0"/>
              <a:t> An odorless, tasteless, protein substance  obtained by boiling the bones, hoofs, and other waste parts of animals. It is used in making jellied salads and desserts</a:t>
            </a:r>
            <a:r>
              <a:rPr lang="en-US" sz="1600" dirty="0"/>
              <a:t>.</a:t>
            </a:r>
            <a:r>
              <a:rPr lang="en-US" sz="1600" dirty="0" smtClean="0"/>
              <a:t/>
            </a:r>
            <a:br>
              <a:rPr lang="en-US" sz="1600" dirty="0" smtClean="0"/>
            </a:br>
            <a:r>
              <a:rPr lang="en-US" sz="1600" b="1" u="sng" dirty="0" smtClean="0"/>
              <a:t>Pepsin</a:t>
            </a:r>
            <a:r>
              <a:rPr lang="en-US" sz="1600" dirty="0" smtClean="0"/>
              <a:t> An</a:t>
            </a:r>
            <a:r>
              <a:rPr lang="en-US" sz="1600" b="1" dirty="0" smtClean="0"/>
              <a:t> </a:t>
            </a:r>
            <a:r>
              <a:rPr lang="en-US" sz="1600" dirty="0" smtClean="0"/>
              <a:t>enzyme in the gastric juice of the stomach that helps to digest meat, eggs, cheese, and other proteins. </a:t>
            </a:r>
            <a:br>
              <a:rPr lang="en-US" sz="1600" dirty="0" smtClean="0"/>
            </a:br>
            <a:r>
              <a:rPr lang="en-US" sz="1600" b="1" u="sng" dirty="0" smtClean="0"/>
              <a:t>Enzymes</a:t>
            </a:r>
            <a:r>
              <a:rPr lang="en-US" sz="1600" dirty="0" smtClean="0"/>
              <a:t> Microbial Enzymes are okay . Enzymes help break down food so that it can be digested. Pepsin is an enzyme. </a:t>
            </a:r>
            <a:br>
              <a:rPr lang="en-US" sz="1600" dirty="0" smtClean="0"/>
            </a:br>
            <a:r>
              <a:rPr lang="en-US" sz="1600" b="1" u="sng" dirty="0" smtClean="0"/>
              <a:t>Rennet</a:t>
            </a:r>
            <a:r>
              <a:rPr lang="en-US" sz="1600" dirty="0" smtClean="0"/>
              <a:t> Obtained from the stomach of a calf  used for curdling milk in making cheese.</a:t>
            </a:r>
            <a:br>
              <a:rPr lang="en-US" sz="1600" dirty="0" smtClean="0"/>
            </a:br>
            <a:r>
              <a:rPr lang="en-US" sz="1600" b="1" u="sng" dirty="0" smtClean="0"/>
              <a:t>Whey</a:t>
            </a:r>
            <a:r>
              <a:rPr lang="en-US" sz="1600" dirty="0" smtClean="0"/>
              <a:t> Should be avoided unless it is made using vegetables. </a:t>
            </a:r>
            <a:br>
              <a:rPr lang="en-US" sz="1600" dirty="0" smtClean="0"/>
            </a:br>
            <a:r>
              <a:rPr lang="en-US" sz="1600" dirty="0" smtClean="0"/>
              <a:t>The watery part of milk that separates from the curd when milk sours and  cheese is made. Rennet is used to curd the milk.</a:t>
            </a:r>
          </a:p>
          <a:p>
            <a:r>
              <a:rPr lang="en-US" sz="1600" b="1" u="sng" dirty="0" smtClean="0"/>
              <a:t>Vanilla Extract</a:t>
            </a:r>
            <a:r>
              <a:rPr lang="en-US" sz="1600" dirty="0" smtClean="0"/>
              <a:t> A flavoring extract made from the vanilla bean and used in candy, ice cream, and perfumes. The flavor extracted from vanilla beans is soluble only in alcohol.  The ingredient contains over 50% alcohol.</a:t>
            </a:r>
          </a:p>
          <a:p>
            <a:endParaRPr lang="en-US" sz="16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p>
          <a:p>
            <a:endParaRPr lang="en-US" sz="16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Olives</a:t>
            </a:r>
          </a:p>
          <a:p>
            <a:r>
              <a:rPr lang="en-US" sz="1800" dirty="0"/>
              <a:t>He has mentioned olives in the Qur’an. Olives are amazing little things that are full of goodness and nutrition. You can just eat them as they are or toss them in salad or pasta. You also get olive oil from them, which is good for our digestive system, skin and hair. Newborn babies are massaged with it to strengthen their </a:t>
            </a:r>
            <a:r>
              <a:rPr lang="en-US" sz="1800" dirty="0" smtClean="0"/>
              <a:t>bones.</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Amazing olives – we get olive oil</a:t>
            </a:r>
            <a:r>
              <a:rPr lang="en-US" sz="1800" baseline="0" dirty="0" smtClean="0"/>
              <a:t> from them</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And pomegranate – see how Allah has packaged it for us – looks </a:t>
            </a:r>
            <a:r>
              <a:rPr lang="en-US" sz="1800" dirty="0" err="1" smtClean="0"/>
              <a:t>yummulcious</a:t>
            </a:r>
            <a:endParaRPr lang="en-US" sz="1800" dirty="0" smtClean="0"/>
          </a:p>
          <a:p>
            <a:endParaRPr lang="en-US" sz="1800" dirty="0"/>
          </a:p>
          <a:p>
            <a:r>
              <a:rPr lang="en-US" sz="1800" dirty="0"/>
              <a:t>they have such a grand crown on top! When you open an </a:t>
            </a:r>
            <a:r>
              <a:rPr lang="en-US" sz="1800" i="1" dirty="0" err="1"/>
              <a:t>anaar</a:t>
            </a:r>
            <a:r>
              <a:rPr lang="en-US" sz="1800" dirty="0"/>
              <a:t>, you find beautiful little beads in magenta shade that are full of vitamin C and fiber.</a:t>
            </a:r>
          </a:p>
          <a:p>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Figs</a:t>
            </a:r>
            <a:endParaRPr lang="en-US" sz="1800" dirty="0"/>
          </a:p>
        </p:txBody>
      </p:sp>
      <p:sp>
        <p:nvSpPr>
          <p:cNvPr id="4" name="Slide Number Placeholder 3"/>
          <p:cNvSpPr>
            <a:spLocks noGrp="1"/>
          </p:cNvSpPr>
          <p:nvPr>
            <p:ph type="sldNum" sz="quarter" idx="10"/>
          </p:nvPr>
        </p:nvSpPr>
        <p:spPr/>
        <p:txBody>
          <a:bodyPr/>
          <a:lstStyle/>
          <a:p>
            <a:fld id="{5DC395CA-0F9A-4429-9432-92C9950D257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smtClean="0"/>
              <a:t>Grapes – p-r-e-t-t-y</a:t>
            </a:r>
          </a:p>
          <a:p>
            <a:endParaRPr lang="en-US" sz="1800" dirty="0"/>
          </a:p>
          <a:p>
            <a:r>
              <a:rPr lang="en-US" sz="1800" dirty="0"/>
              <a:t>amazing little bundles of green things</a:t>
            </a:r>
          </a:p>
        </p:txBody>
      </p:sp>
      <p:sp>
        <p:nvSpPr>
          <p:cNvPr id="4" name="Slide Number Placeholder 3"/>
          <p:cNvSpPr>
            <a:spLocks noGrp="1"/>
          </p:cNvSpPr>
          <p:nvPr>
            <p:ph type="sldNum" sz="quarter" idx="10"/>
          </p:nvPr>
        </p:nvSpPr>
        <p:spPr/>
        <p:txBody>
          <a:bodyPr/>
          <a:lstStyle/>
          <a:p>
            <a:fld id="{5DC395CA-0F9A-4429-9432-92C9950D257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735F33-46A1-42F6-A793-EB777136637E}" type="datetimeFigureOut">
              <a:rPr lang="en-US" smtClean="0"/>
              <a:pPr/>
              <a:t>28/2/2013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735F33-46A1-42F6-A793-EB777136637E}" type="datetimeFigureOut">
              <a:rPr lang="en-US" smtClean="0"/>
              <a:pPr/>
              <a:t>28/2/2013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735F33-46A1-42F6-A793-EB777136637E}" type="datetimeFigureOut">
              <a:rPr lang="en-US" smtClean="0"/>
              <a:pPr/>
              <a:t>28/2/2013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735F33-46A1-42F6-A793-EB777136637E}" type="datetimeFigureOut">
              <a:rPr lang="en-US" smtClean="0"/>
              <a:pPr/>
              <a:t>28/2/2013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735F33-46A1-42F6-A793-EB777136637E}" type="datetimeFigureOut">
              <a:rPr lang="en-US" smtClean="0"/>
              <a:pPr/>
              <a:t>28/2/2013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735F33-46A1-42F6-A793-EB777136637E}" type="datetimeFigureOut">
              <a:rPr lang="en-US" smtClean="0"/>
              <a:pPr/>
              <a:t>28/2/2013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735F33-46A1-42F6-A793-EB777136637E}" type="datetimeFigureOut">
              <a:rPr lang="en-US" smtClean="0"/>
              <a:pPr/>
              <a:t>28/2/2013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735F33-46A1-42F6-A793-EB777136637E}" type="datetimeFigureOut">
              <a:rPr lang="en-US" smtClean="0"/>
              <a:pPr/>
              <a:t>28/2/2013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735F33-46A1-42F6-A793-EB777136637E}" type="datetimeFigureOut">
              <a:rPr lang="en-US" smtClean="0"/>
              <a:pPr/>
              <a:t>28/2/2013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735F33-46A1-42F6-A793-EB777136637E}" type="datetimeFigureOut">
              <a:rPr lang="en-US" smtClean="0"/>
              <a:pPr/>
              <a:t>28/2/2013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735F33-46A1-42F6-A793-EB777136637E}" type="datetimeFigureOut">
              <a:rPr lang="en-US" smtClean="0"/>
              <a:pPr/>
              <a:t>28/2/2013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B2CDE7-A1B8-40EA-B0B1-2B021EE640B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735F33-46A1-42F6-A793-EB777136637E}" type="datetimeFigureOut">
              <a:rPr lang="en-US" smtClean="0"/>
              <a:pPr/>
              <a:t>28/2/2013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2CDE7-A1B8-40EA-B0B1-2B021EE640B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gif"/></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5.jpeg"/></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3.gif"/><Relationship Id="rId5" Type="http://schemas.openxmlformats.org/officeDocument/2006/relationships/image" Target="../media/image60.jpeg"/><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65.gif"/><Relationship Id="rId5" Type="http://schemas.openxmlformats.org/officeDocument/2006/relationships/image" Target="../media/image64.jpeg"/><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gif"/></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jpeg"/></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4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to Teacher</a:t>
            </a:r>
            <a:endParaRPr lang="en-US" dirty="0"/>
          </a:p>
        </p:txBody>
      </p:sp>
      <p:sp>
        <p:nvSpPr>
          <p:cNvPr id="3" name="Content Placeholder 2"/>
          <p:cNvSpPr>
            <a:spLocks noGrp="1"/>
          </p:cNvSpPr>
          <p:nvPr>
            <p:ph idx="1"/>
          </p:nvPr>
        </p:nvSpPr>
        <p:spPr/>
        <p:txBody>
          <a:bodyPr/>
          <a:lstStyle/>
          <a:p>
            <a:r>
              <a:rPr lang="en-US" dirty="0" smtClean="0"/>
              <a:t>Bring some packaged foods with “</a:t>
            </a:r>
            <a:r>
              <a:rPr lang="en-US" dirty="0" err="1" smtClean="0"/>
              <a:t>Halal</a:t>
            </a:r>
            <a:r>
              <a:rPr lang="en-US" dirty="0" smtClean="0"/>
              <a:t>” labels to show to the class.</a:t>
            </a:r>
          </a:p>
          <a:p>
            <a:r>
              <a:rPr lang="en-US" dirty="0" smtClean="0"/>
              <a:t>Bring some packaged foods with unclear or ambiguous labeling also.</a:t>
            </a:r>
          </a:p>
          <a:p>
            <a:r>
              <a:rPr lang="en-US" dirty="0" smtClean="0"/>
              <a:t>Bring a variety – </a:t>
            </a:r>
            <a:r>
              <a:rPr lang="en-US" dirty="0" err="1" smtClean="0"/>
              <a:t>e.g</a:t>
            </a:r>
            <a:r>
              <a:rPr lang="en-US" dirty="0" smtClean="0"/>
              <a:t>: ketchup, pasta, cheese, jelly, canned fruits/vegetables, sweets, chips etc.</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42" name="Picture 2" descr="http://pro.corbis.com/images/WH002-010.jpg?size=572&amp;uid=%7b2ff0e4c9-c817-4e24-897c-91c39bdb6e42%7d"/>
          <p:cNvPicPr>
            <a:picLocks noChangeAspect="1" noChangeArrowheads="1"/>
          </p:cNvPicPr>
          <p:nvPr/>
        </p:nvPicPr>
        <p:blipFill>
          <a:blip r:embed="rId3"/>
          <a:srcRect t="8125"/>
          <a:stretch>
            <a:fillRect/>
          </a:stretch>
        </p:blipFill>
        <p:spPr bwMode="auto">
          <a:xfrm>
            <a:off x="0" y="0"/>
            <a:ext cx="4982546" cy="6858000"/>
          </a:xfrm>
          <a:prstGeom prst="rect">
            <a:avLst/>
          </a:prstGeom>
          <a:noFill/>
          <a:effectLst>
            <a:softEdge rad="317500"/>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http://pro.corbis.com/images/42-16202244.jpg?size=67&amp;uid=ee119f55-06c2-4791-80dc-61855b4dd926&amp;uniqID=900ff408-ed7b-4e3c-b61d-cab7bbd48fb0"/>
          <p:cNvPicPr>
            <a:picLocks noChangeAspect="1" noChangeArrowheads="1"/>
          </p:cNvPicPr>
          <p:nvPr/>
        </p:nvPicPr>
        <p:blipFill>
          <a:blip r:embed="rId3"/>
          <a:srcRect t="7291"/>
          <a:stretch>
            <a:fillRect/>
          </a:stretch>
        </p:blipFill>
        <p:spPr bwMode="auto">
          <a:xfrm>
            <a:off x="0" y="0"/>
            <a:ext cx="5347682" cy="68580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6498" name="Picture 2" descr="http://www.manisbakery.com/images/cocobean.jpg"/>
          <p:cNvPicPr>
            <a:picLocks noChangeAspect="1" noChangeArrowheads="1"/>
          </p:cNvPicPr>
          <p:nvPr/>
        </p:nvPicPr>
        <p:blipFill>
          <a:blip r:embed="rId3"/>
          <a:srcRect/>
          <a:stretch>
            <a:fillRect/>
          </a:stretch>
        </p:blipFill>
        <p:spPr bwMode="auto">
          <a:xfrm>
            <a:off x="0" y="0"/>
            <a:ext cx="4567961" cy="6858000"/>
          </a:xfrm>
          <a:prstGeom prst="rect">
            <a:avLst/>
          </a:prstGeom>
          <a:noFill/>
          <a:effectLst>
            <a:softEdge rad="317500"/>
          </a:effectLst>
        </p:spPr>
      </p:pic>
      <p:pic>
        <p:nvPicPr>
          <p:cNvPr id="106500" name="Picture 4" descr="http://www.kissner.com/images/coco-bean.jpg"/>
          <p:cNvPicPr>
            <a:picLocks noChangeAspect="1" noChangeArrowheads="1"/>
          </p:cNvPicPr>
          <p:nvPr/>
        </p:nvPicPr>
        <p:blipFill>
          <a:blip r:embed="rId4"/>
          <a:srcRect/>
          <a:stretch>
            <a:fillRect/>
          </a:stretch>
        </p:blipFill>
        <p:spPr bwMode="auto">
          <a:xfrm>
            <a:off x="5072066" y="2071678"/>
            <a:ext cx="3090434" cy="3538547"/>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4450" name="Picture 2" descr="http://www.theage.com.au/ffximage/2006/02/13/chocolate_narrowweb__300x435,0.jpg"/>
          <p:cNvPicPr>
            <a:picLocks noChangeAspect="1" noChangeArrowheads="1"/>
          </p:cNvPicPr>
          <p:nvPr/>
        </p:nvPicPr>
        <p:blipFill>
          <a:blip r:embed="rId3"/>
          <a:srcRect/>
          <a:stretch>
            <a:fillRect/>
          </a:stretch>
        </p:blipFill>
        <p:spPr bwMode="auto">
          <a:xfrm>
            <a:off x="0" y="0"/>
            <a:ext cx="4729655" cy="6858000"/>
          </a:xfrm>
          <a:prstGeom prst="rect">
            <a:avLst/>
          </a:prstGeom>
          <a:noFill/>
          <a:effectLst>
            <a:softEdge rad="317500"/>
          </a:effectLst>
        </p:spPr>
      </p:pic>
      <p:pic>
        <p:nvPicPr>
          <p:cNvPr id="104452" name="Picture 4" descr="http://www.babble.com/CS/blogs/strollerderby/chocolate_drizzle.jpg"/>
          <p:cNvPicPr>
            <a:picLocks noChangeAspect="1" noChangeArrowheads="1"/>
          </p:cNvPicPr>
          <p:nvPr/>
        </p:nvPicPr>
        <p:blipFill>
          <a:blip r:embed="rId4"/>
          <a:srcRect/>
          <a:stretch>
            <a:fillRect/>
          </a:stretch>
        </p:blipFill>
        <p:spPr bwMode="auto">
          <a:xfrm>
            <a:off x="4579023" y="285729"/>
            <a:ext cx="4412589" cy="6572272"/>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fade">
                                      <p:cBhvr>
                                        <p:cTn id="7" dur="2000"/>
                                        <p:tgtEl>
                                          <p:spTgt spid="1044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452"/>
                                        </p:tgtEl>
                                        <p:attrNameLst>
                                          <p:attrName>style.visibility</p:attrName>
                                        </p:attrNameLst>
                                      </p:cBhvr>
                                      <p:to>
                                        <p:strVal val="visible"/>
                                      </p:to>
                                    </p:set>
                                    <p:animEffect transition="in" filter="fade">
                                      <p:cBhvr>
                                        <p:cTn id="12" dur="2000"/>
                                        <p:tgtEl>
                                          <p:spTgt spid="104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072066" cy="1725602"/>
          </a:xfrm>
        </p:spPr>
        <p:txBody>
          <a:bodyPr>
            <a:normAutofit/>
          </a:bodyPr>
          <a:lstStyle/>
          <a:p>
            <a:r>
              <a:rPr lang="en-US" sz="9600" dirty="0" smtClean="0">
                <a:latin typeface="Comic Sans MS" pitchFamily="66" charset="0"/>
              </a:rPr>
              <a:t>HALAL</a:t>
            </a:r>
            <a:endParaRPr lang="en-US" sz="9600" dirty="0"/>
          </a:p>
        </p:txBody>
      </p:sp>
      <p:sp>
        <p:nvSpPr>
          <p:cNvPr id="3" name="Content Placeholder 2"/>
          <p:cNvSpPr>
            <a:spLocks noGrp="1"/>
          </p:cNvSpPr>
          <p:nvPr>
            <p:ph idx="1"/>
          </p:nvPr>
        </p:nvSpPr>
        <p:spPr/>
        <p:txBody>
          <a:bodyPr>
            <a:normAutofit/>
          </a:bodyPr>
          <a:lstStyle/>
          <a:p>
            <a:pPr>
              <a:buFont typeface="Wingdings" pitchFamily="2" charset="2"/>
              <a:buChar char="ü"/>
            </a:pPr>
            <a:r>
              <a:rPr lang="en-US" sz="4800" dirty="0" smtClean="0"/>
              <a:t>Lawful</a:t>
            </a:r>
          </a:p>
          <a:p>
            <a:pPr>
              <a:buNone/>
            </a:pPr>
            <a:endParaRPr lang="en-US" sz="1000" dirty="0" smtClean="0"/>
          </a:p>
          <a:p>
            <a:pPr>
              <a:buFont typeface="Wingdings" pitchFamily="2" charset="2"/>
              <a:buChar char="ü"/>
            </a:pPr>
            <a:r>
              <a:rPr lang="en-US" sz="4800" dirty="0" smtClean="0"/>
              <a:t>Allowed</a:t>
            </a:r>
          </a:p>
          <a:p>
            <a:pPr>
              <a:buNone/>
            </a:pPr>
            <a:endParaRPr lang="en-US" sz="1000" dirty="0" smtClean="0"/>
          </a:p>
          <a:p>
            <a:pPr>
              <a:buFont typeface="Wingdings" pitchFamily="2" charset="2"/>
              <a:buChar char="ü"/>
            </a:pPr>
            <a:r>
              <a:rPr lang="en-US" sz="4800" dirty="0" smtClean="0"/>
              <a:t>Permitted</a:t>
            </a:r>
            <a:endParaRPr lang="en-US" sz="4800" dirty="0"/>
          </a:p>
        </p:txBody>
      </p:sp>
      <p:pic>
        <p:nvPicPr>
          <p:cNvPr id="118786" name="Picture 2" descr="http://images-2.redbubble.net/img/clothing/bodycolor:red/size:xlarge/style:mens/view:main/1623478-2-halal-im-lovin-it.jpg"/>
          <p:cNvPicPr>
            <a:picLocks noChangeAspect="1" noChangeArrowheads="1"/>
          </p:cNvPicPr>
          <p:nvPr/>
        </p:nvPicPr>
        <p:blipFill>
          <a:blip r:embed="rId3"/>
          <a:srcRect/>
          <a:stretch>
            <a:fillRect/>
          </a:stretch>
        </p:blipFill>
        <p:spPr bwMode="auto">
          <a:xfrm>
            <a:off x="4643438" y="27384"/>
            <a:ext cx="4500562"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7818" y="2857496"/>
            <a:ext cx="3643338" cy="1143000"/>
          </a:xfrm>
        </p:spPr>
        <p:txBody>
          <a:bodyPr>
            <a:normAutofit/>
          </a:bodyPr>
          <a:lstStyle/>
          <a:p>
            <a:r>
              <a:rPr lang="en-US" sz="6000" dirty="0" smtClean="0">
                <a:latin typeface="Comic Sans MS" pitchFamily="66" charset="0"/>
              </a:rPr>
              <a:t>HARAM</a:t>
            </a:r>
            <a:endParaRPr lang="en-US" sz="6000" dirty="0"/>
          </a:p>
        </p:txBody>
      </p:sp>
      <p:sp>
        <p:nvSpPr>
          <p:cNvPr id="3" name="Content Placeholder 2"/>
          <p:cNvSpPr>
            <a:spLocks noGrp="1"/>
          </p:cNvSpPr>
          <p:nvPr>
            <p:ph idx="1"/>
          </p:nvPr>
        </p:nvSpPr>
        <p:spPr>
          <a:xfrm>
            <a:off x="214282" y="1643050"/>
            <a:ext cx="8929718" cy="4525963"/>
          </a:xfrm>
        </p:spPr>
        <p:txBody>
          <a:bodyPr/>
          <a:lstStyle/>
          <a:p>
            <a:pPr>
              <a:buNone/>
            </a:pPr>
            <a:endParaRPr lang="en-US" dirty="0" smtClean="0"/>
          </a:p>
          <a:p>
            <a:pPr>
              <a:buNone/>
            </a:pPr>
            <a:endParaRPr lang="en-US" dirty="0" smtClean="0"/>
          </a:p>
          <a:p>
            <a:pPr>
              <a:buNone/>
            </a:pPr>
            <a:r>
              <a:rPr lang="en-US" sz="6000" dirty="0" smtClean="0"/>
              <a:t>	</a:t>
            </a:r>
            <a:r>
              <a:rPr lang="en-US" sz="6000" dirty="0" smtClean="0">
                <a:latin typeface="Comic Sans MS" pitchFamily="66" charset="0"/>
              </a:rPr>
              <a:t>HALAL</a:t>
            </a:r>
            <a:r>
              <a:rPr lang="en-US" sz="6000" dirty="0" smtClean="0"/>
              <a:t>			</a:t>
            </a:r>
            <a:endParaRPr lang="en-US" sz="6000" dirty="0">
              <a:latin typeface="Comic Sans MS" pitchFamily="66" charset="0"/>
            </a:endParaRPr>
          </a:p>
        </p:txBody>
      </p:sp>
      <p:sp>
        <p:nvSpPr>
          <p:cNvPr id="4" name="Left-Right Arrow 3"/>
          <p:cNvSpPr/>
          <p:nvPr/>
        </p:nvSpPr>
        <p:spPr>
          <a:xfrm>
            <a:off x="3357554" y="3071810"/>
            <a:ext cx="2214578" cy="69894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14282" y="785794"/>
            <a:ext cx="2143140" cy="369332"/>
          </a:xfrm>
          <a:prstGeom prst="rect">
            <a:avLst/>
          </a:prstGeom>
          <a:noFill/>
        </p:spPr>
        <p:txBody>
          <a:bodyPr wrap="square" rtlCol="0">
            <a:spAutoFit/>
          </a:bodyPr>
          <a:lstStyle/>
          <a:p>
            <a:endParaRPr lang="en-US" dirty="0"/>
          </a:p>
        </p:txBody>
      </p:sp>
      <p:pic>
        <p:nvPicPr>
          <p:cNvPr id="119810" name="Picture 2" descr="http://frugalfestival.files.wordpress.com/2009/06/yes-on-a-pie.jpg"/>
          <p:cNvPicPr>
            <a:picLocks noChangeAspect="1" noChangeArrowheads="1"/>
          </p:cNvPicPr>
          <p:nvPr/>
        </p:nvPicPr>
        <p:blipFill>
          <a:blip r:embed="rId3"/>
          <a:srcRect/>
          <a:stretch>
            <a:fillRect/>
          </a:stretch>
        </p:blipFill>
        <p:spPr bwMode="auto">
          <a:xfrm>
            <a:off x="357158" y="4000504"/>
            <a:ext cx="2928958" cy="1967432"/>
          </a:xfrm>
          <a:prstGeom prst="rect">
            <a:avLst/>
          </a:prstGeom>
          <a:noFill/>
          <a:effectLst>
            <a:softEdge rad="317500"/>
          </a:effectLst>
        </p:spPr>
      </p:pic>
      <p:pic>
        <p:nvPicPr>
          <p:cNvPr id="119812" name="Picture 4" descr="http://yesreading.files.wordpress.com/2009/07/i-would-venture-to-say-hell-yes.jpg"/>
          <p:cNvPicPr>
            <a:picLocks noChangeAspect="1" noChangeArrowheads="1"/>
          </p:cNvPicPr>
          <p:nvPr/>
        </p:nvPicPr>
        <p:blipFill>
          <a:blip r:embed="rId4"/>
          <a:srcRect/>
          <a:stretch>
            <a:fillRect/>
          </a:stretch>
        </p:blipFill>
        <p:spPr bwMode="auto">
          <a:xfrm>
            <a:off x="428596" y="428604"/>
            <a:ext cx="3365492" cy="2378281"/>
          </a:xfrm>
          <a:prstGeom prst="rect">
            <a:avLst/>
          </a:prstGeom>
          <a:noFill/>
        </p:spPr>
      </p:pic>
      <p:pic>
        <p:nvPicPr>
          <p:cNvPr id="119814" name="Picture 6" descr="http://blogs.reuters.com/wp-content/uploads/2007/08/no-drinking-sign1.jpg"/>
          <p:cNvPicPr>
            <a:picLocks noChangeAspect="1" noChangeArrowheads="1"/>
          </p:cNvPicPr>
          <p:nvPr/>
        </p:nvPicPr>
        <p:blipFill>
          <a:blip r:embed="rId5"/>
          <a:srcRect/>
          <a:stretch>
            <a:fillRect/>
          </a:stretch>
        </p:blipFill>
        <p:spPr bwMode="auto">
          <a:xfrm>
            <a:off x="6215074" y="0"/>
            <a:ext cx="1928826" cy="2899711"/>
          </a:xfrm>
          <a:prstGeom prst="rect">
            <a:avLst/>
          </a:prstGeom>
          <a:noFill/>
          <a:effectLst>
            <a:softEdge rad="317500"/>
          </a:effectLst>
        </p:spPr>
      </p:pic>
      <p:pic>
        <p:nvPicPr>
          <p:cNvPr id="119816" name="Picture 8" descr="http://rlv.zcache.com/swine_flu_pork_sticker-p217125647469123121qjcl_400.jpg"/>
          <p:cNvPicPr>
            <a:picLocks noChangeAspect="1" noChangeArrowheads="1"/>
          </p:cNvPicPr>
          <p:nvPr/>
        </p:nvPicPr>
        <p:blipFill>
          <a:blip r:embed="rId6"/>
          <a:srcRect/>
          <a:stretch>
            <a:fillRect/>
          </a:stretch>
        </p:blipFill>
        <p:spPr bwMode="auto">
          <a:xfrm>
            <a:off x="6000760" y="3857628"/>
            <a:ext cx="2357430" cy="2357430"/>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119814"/>
                                        </p:tgtEl>
                                        <p:attrNameLst>
                                          <p:attrName>style.visibility</p:attrName>
                                        </p:attrNameLst>
                                      </p:cBhvr>
                                      <p:to>
                                        <p:strVal val="visible"/>
                                      </p:to>
                                    </p:set>
                                    <p:animEffect transition="in" filter="fade">
                                      <p:cBhvr>
                                        <p:cTn id="18" dur="2000"/>
                                        <p:tgtEl>
                                          <p:spTgt spid="119814"/>
                                        </p:tgtEl>
                                      </p:cBhvr>
                                    </p:animEffect>
                                  </p:childTnLst>
                                </p:cTn>
                              </p:par>
                              <p:par>
                                <p:cTn id="19" presetID="10" presetClass="entr" presetSubtype="0" fill="hold" nodeType="withEffect">
                                  <p:stCondLst>
                                    <p:cond delay="0"/>
                                  </p:stCondLst>
                                  <p:childTnLst>
                                    <p:set>
                                      <p:cBhvr>
                                        <p:cTn id="20" dur="1" fill="hold">
                                          <p:stCondLst>
                                            <p:cond delay="0"/>
                                          </p:stCondLst>
                                        </p:cTn>
                                        <p:tgtEl>
                                          <p:spTgt spid="119816"/>
                                        </p:tgtEl>
                                        <p:attrNameLst>
                                          <p:attrName>style.visibility</p:attrName>
                                        </p:attrNameLst>
                                      </p:cBhvr>
                                      <p:to>
                                        <p:strVal val="visible"/>
                                      </p:to>
                                    </p:set>
                                    <p:animEffect transition="in" filter="fade">
                                      <p:cBhvr>
                                        <p:cTn id="21" dur="2000"/>
                                        <p:tgtEl>
                                          <p:spTgt spid="119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072066" cy="1725602"/>
          </a:xfrm>
        </p:spPr>
        <p:txBody>
          <a:bodyPr>
            <a:normAutofit/>
          </a:bodyPr>
          <a:lstStyle/>
          <a:p>
            <a:r>
              <a:rPr lang="en-US" sz="9600" dirty="0" smtClean="0">
                <a:latin typeface="Comic Sans MS" pitchFamily="66" charset="0"/>
              </a:rPr>
              <a:t>HARAM</a:t>
            </a:r>
            <a:endParaRPr lang="en-US" sz="9600" dirty="0"/>
          </a:p>
        </p:txBody>
      </p:sp>
      <p:sp>
        <p:nvSpPr>
          <p:cNvPr id="3" name="Content Placeholder 2"/>
          <p:cNvSpPr>
            <a:spLocks noGrp="1"/>
          </p:cNvSpPr>
          <p:nvPr>
            <p:ph idx="1"/>
          </p:nvPr>
        </p:nvSpPr>
        <p:spPr/>
        <p:txBody>
          <a:bodyPr>
            <a:normAutofit/>
          </a:bodyPr>
          <a:lstStyle/>
          <a:p>
            <a:pPr>
              <a:buFont typeface="Wingdings" pitchFamily="2" charset="2"/>
              <a:buChar char="ü"/>
            </a:pPr>
            <a:r>
              <a:rPr lang="en-US" sz="4800" dirty="0" smtClean="0"/>
              <a:t>Unlawful</a:t>
            </a:r>
          </a:p>
          <a:p>
            <a:pPr>
              <a:buNone/>
            </a:pPr>
            <a:endParaRPr lang="en-US" sz="1000" dirty="0" smtClean="0"/>
          </a:p>
          <a:p>
            <a:pPr>
              <a:buFont typeface="Wingdings" pitchFamily="2" charset="2"/>
              <a:buChar char="ü"/>
            </a:pPr>
            <a:r>
              <a:rPr lang="en-US" sz="4800" dirty="0" smtClean="0"/>
              <a:t>Not Allowed</a:t>
            </a:r>
          </a:p>
          <a:p>
            <a:pPr>
              <a:buNone/>
            </a:pPr>
            <a:endParaRPr lang="en-US" sz="1000" dirty="0" smtClean="0"/>
          </a:p>
          <a:p>
            <a:pPr>
              <a:buFont typeface="Wingdings" pitchFamily="2" charset="2"/>
              <a:buChar char="ü"/>
            </a:pPr>
            <a:r>
              <a:rPr lang="en-US" sz="4800" dirty="0" smtClean="0"/>
              <a:t>Not Permitted</a:t>
            </a:r>
            <a:endParaRPr lang="en-US" sz="4800" dirty="0"/>
          </a:p>
        </p:txBody>
      </p:sp>
      <p:pic>
        <p:nvPicPr>
          <p:cNvPr id="121858" name="Picture 2" descr="http://www.ehalal.org/images/Haram.jpg"/>
          <p:cNvPicPr>
            <a:picLocks noChangeAspect="1" noChangeArrowheads="1"/>
          </p:cNvPicPr>
          <p:nvPr/>
        </p:nvPicPr>
        <p:blipFill>
          <a:blip r:embed="rId3"/>
          <a:srcRect/>
          <a:stretch>
            <a:fillRect/>
          </a:stretch>
        </p:blipFill>
        <p:spPr bwMode="auto">
          <a:xfrm>
            <a:off x="4929190" y="1"/>
            <a:ext cx="421481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p:cTn id="1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Lucida Calligraphy" pitchFamily="66" charset="0"/>
              </a:rPr>
              <a:t>All foods are considered </a:t>
            </a:r>
            <a:r>
              <a:rPr lang="en-US" i="1" dirty="0" err="1" smtClean="0">
                <a:latin typeface="Lucida Calligraphy" pitchFamily="66" charset="0"/>
              </a:rPr>
              <a:t>halal</a:t>
            </a:r>
            <a:r>
              <a:rPr lang="en-US" dirty="0" smtClean="0">
                <a:latin typeface="Lucida Calligraphy" pitchFamily="66" charset="0"/>
              </a:rPr>
              <a:t> except the following:</a:t>
            </a:r>
            <a:endParaRPr lang="en-US" dirty="0">
              <a:latin typeface="Lucida Calligraphy" pitchFamily="66" charset="0"/>
            </a:endParaRPr>
          </a:p>
        </p:txBody>
      </p:sp>
      <p:sp>
        <p:nvSpPr>
          <p:cNvPr id="3" name="Content Placeholder 2"/>
          <p:cNvSpPr>
            <a:spLocks noGrp="1"/>
          </p:cNvSpPr>
          <p:nvPr>
            <p:ph idx="1"/>
          </p:nvPr>
        </p:nvSpPr>
        <p:spPr>
          <a:xfrm>
            <a:off x="457200" y="1600200"/>
            <a:ext cx="8229600" cy="5043510"/>
          </a:xfrm>
        </p:spPr>
        <p:txBody>
          <a:bodyPr>
            <a:normAutofit fontScale="77500" lnSpcReduction="20000"/>
          </a:bodyPr>
          <a:lstStyle/>
          <a:p>
            <a:pPr>
              <a:buNone/>
            </a:pPr>
            <a:r>
              <a:rPr lang="en-US" b="1" dirty="0" smtClean="0"/>
              <a:t>	Forbidden to you (for food) are: Al-</a:t>
            </a:r>
            <a:r>
              <a:rPr lang="en-US" b="1" dirty="0" err="1" smtClean="0"/>
              <a:t>Maitah</a:t>
            </a:r>
            <a:r>
              <a:rPr lang="en-US" b="1" dirty="0" smtClean="0"/>
              <a:t> (the dead animals - cattle-beast not slaughtered), blood, the flesh of swine, and the meat of that which has been slaughtered as a sacrifice for others than Allah, or has been slaughtered for idols, etc., or on which Allah’s Name has not been mentioned while slaughtering, and that which has been killed by strangling, or by a violent blow, or by a headlong fall, or by the goring of horns - and that which has been (partly) eaten by a wild animal - unless you are able to slaughter it (before its death) and that which is sacrificed (slaughtered) on An-</a:t>
            </a:r>
            <a:r>
              <a:rPr lang="en-US" b="1" dirty="0" err="1" smtClean="0"/>
              <a:t>Nusub</a:t>
            </a:r>
            <a:r>
              <a:rPr lang="en-US" b="1" dirty="0" smtClean="0"/>
              <a:t> (stone altars). (Forbidden) also is to use arrows seeking luck or decision, (all) that is </a:t>
            </a:r>
            <a:r>
              <a:rPr lang="en-US" b="1" dirty="0" err="1" smtClean="0"/>
              <a:t>Fisqun</a:t>
            </a:r>
            <a:r>
              <a:rPr lang="en-US" b="1" dirty="0" smtClean="0"/>
              <a:t> (disobedience and sin).……..</a:t>
            </a:r>
          </a:p>
          <a:p>
            <a:endParaRPr lang="en-US" b="1" dirty="0" smtClean="0"/>
          </a:p>
          <a:p>
            <a:pPr>
              <a:buNone/>
            </a:pPr>
            <a:r>
              <a:rPr lang="en-US" b="1" dirty="0" smtClean="0"/>
              <a:t>	</a:t>
            </a:r>
            <a:r>
              <a:rPr lang="en-US" b="1" dirty="0" smtClean="0">
                <a:latin typeface="Lucida Calligraphy" pitchFamily="66" charset="0"/>
              </a:rPr>
              <a:t>[</a:t>
            </a:r>
            <a:r>
              <a:rPr lang="en-US" b="1" dirty="0" err="1" smtClean="0">
                <a:latin typeface="Lucida Calligraphy" pitchFamily="66" charset="0"/>
              </a:rPr>
              <a:t>Surah</a:t>
            </a:r>
            <a:r>
              <a:rPr lang="en-US" b="1" dirty="0" smtClean="0">
                <a:latin typeface="Lucida Calligraphy" pitchFamily="66" charset="0"/>
              </a:rPr>
              <a:t> Al </a:t>
            </a:r>
            <a:r>
              <a:rPr lang="en-US" b="1" dirty="0" err="1" smtClean="0">
                <a:latin typeface="Lucida Calligraphy" pitchFamily="66" charset="0"/>
              </a:rPr>
              <a:t>Maidah</a:t>
            </a:r>
            <a:r>
              <a:rPr lang="en-US" b="1" dirty="0" smtClean="0">
                <a:latin typeface="Lucida Calligraphy" pitchFamily="66" charset="0"/>
              </a:rPr>
              <a:t> 5:Verse 3]</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normAutofit/>
          </a:bodyPr>
          <a:lstStyle/>
          <a:p>
            <a:r>
              <a:rPr lang="en-US" dirty="0" smtClean="0"/>
              <a:t>Animals improperly slaughtered</a:t>
            </a:r>
            <a:endParaRPr lang="en-US" dirty="0"/>
          </a:p>
        </p:txBody>
      </p:sp>
      <p:sp>
        <p:nvSpPr>
          <p:cNvPr id="3" name="Content Placeholder 2"/>
          <p:cNvSpPr>
            <a:spLocks noGrp="1"/>
          </p:cNvSpPr>
          <p:nvPr>
            <p:ph idx="1"/>
          </p:nvPr>
        </p:nvSpPr>
        <p:spPr/>
        <p:txBody>
          <a:bodyPr/>
          <a:lstStyle/>
          <a:p>
            <a:endParaRPr lang="en-US"/>
          </a:p>
        </p:txBody>
      </p:sp>
      <p:pic>
        <p:nvPicPr>
          <p:cNvPr id="44034" name="Picture 2" descr="http://www.wulguru.com/images/photo/meat_industry_20.jpg"/>
          <p:cNvPicPr>
            <a:picLocks noChangeAspect="1" noChangeArrowheads="1"/>
          </p:cNvPicPr>
          <p:nvPr/>
        </p:nvPicPr>
        <p:blipFill>
          <a:blip r:embed="rId3"/>
          <a:srcRect/>
          <a:stretch>
            <a:fillRect/>
          </a:stretch>
        </p:blipFill>
        <p:spPr bwMode="auto">
          <a:xfrm>
            <a:off x="1357290" y="1643050"/>
            <a:ext cx="6572296" cy="4929222"/>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71480"/>
            <a:ext cx="8229600" cy="1143000"/>
          </a:xfrm>
        </p:spPr>
        <p:txBody>
          <a:bodyPr>
            <a:normAutofit fontScale="90000"/>
          </a:bodyPr>
          <a:lstStyle/>
          <a:p>
            <a:r>
              <a:rPr lang="en-US" dirty="0" smtClean="0"/>
              <a:t> </a:t>
            </a:r>
            <a:r>
              <a:rPr lang="en-US" sz="5300" dirty="0" smtClean="0"/>
              <a:t>…. or dead before slaughtering </a:t>
            </a:r>
            <a:br>
              <a:rPr lang="en-US" sz="5300" dirty="0" smtClean="0"/>
            </a:br>
            <a:endParaRPr lang="en-US" sz="5300" dirty="0"/>
          </a:p>
        </p:txBody>
      </p:sp>
      <p:sp>
        <p:nvSpPr>
          <p:cNvPr id="3" name="Content Placeholder 2"/>
          <p:cNvSpPr>
            <a:spLocks noGrp="1"/>
          </p:cNvSpPr>
          <p:nvPr>
            <p:ph idx="1"/>
          </p:nvPr>
        </p:nvSpPr>
        <p:spPr/>
        <p:txBody>
          <a:bodyPr/>
          <a:lstStyle/>
          <a:p>
            <a:endParaRPr lang="en-US"/>
          </a:p>
        </p:txBody>
      </p:sp>
      <p:pic>
        <p:nvPicPr>
          <p:cNvPr id="4" name="Picture 2" descr="http://www.forwolves.org/ralph/wpages/graphics/pleasantview-dead-cow.jpg"/>
          <p:cNvPicPr>
            <a:picLocks noChangeAspect="1" noChangeArrowheads="1"/>
          </p:cNvPicPr>
          <p:nvPr/>
        </p:nvPicPr>
        <p:blipFill>
          <a:blip r:embed="rId3"/>
          <a:srcRect/>
          <a:stretch>
            <a:fillRect/>
          </a:stretch>
        </p:blipFill>
        <p:spPr bwMode="auto">
          <a:xfrm>
            <a:off x="1357290" y="1714488"/>
            <a:ext cx="6667500" cy="46101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74754" name="Picture 2" descr="http://www.rockettstgeorge.co.uk/ekmps/shops/rockettstgeor2/images/9.13_bon_appetit.jpg"/>
          <p:cNvPicPr>
            <a:picLocks noChangeAspect="1" noChangeArrowheads="1"/>
          </p:cNvPicPr>
          <p:nvPr/>
        </p:nvPicPr>
        <p:blipFill>
          <a:blip r:embed="rId3"/>
          <a:srcRect/>
          <a:stretch>
            <a:fillRect/>
          </a:stretch>
        </p:blipFill>
        <p:spPr bwMode="auto">
          <a:xfrm>
            <a:off x="-1" y="1"/>
            <a:ext cx="4143373" cy="6858000"/>
          </a:xfrm>
          <a:prstGeom prst="rect">
            <a:avLst/>
          </a:prstGeom>
          <a:noFill/>
        </p:spPr>
      </p:pic>
      <p:pic>
        <p:nvPicPr>
          <p:cNvPr id="74756" name="Picture 4" descr="http://covers.magazine-agent.com/images/image.aspx?i=104.jpg&amp;h=650"/>
          <p:cNvPicPr>
            <a:picLocks noChangeAspect="1" noChangeArrowheads="1"/>
          </p:cNvPicPr>
          <p:nvPr/>
        </p:nvPicPr>
        <p:blipFill>
          <a:blip r:embed="rId4"/>
          <a:srcRect/>
          <a:stretch>
            <a:fillRect/>
          </a:stretch>
        </p:blipFill>
        <p:spPr bwMode="auto">
          <a:xfrm>
            <a:off x="4143372" y="-45306"/>
            <a:ext cx="5000628" cy="690330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43428" cy="1143000"/>
          </a:xfrm>
        </p:spPr>
        <p:txBody>
          <a:bodyPr>
            <a:noAutofit/>
          </a:bodyPr>
          <a:lstStyle/>
          <a:p>
            <a:r>
              <a:rPr lang="en-US" sz="8000" dirty="0" smtClean="0"/>
              <a:t>Blood</a:t>
            </a:r>
            <a:endParaRPr lang="en-US" sz="8000" dirty="0"/>
          </a:p>
        </p:txBody>
      </p:sp>
      <p:sp>
        <p:nvSpPr>
          <p:cNvPr id="3" name="Content Placeholder 2"/>
          <p:cNvSpPr>
            <a:spLocks noGrp="1"/>
          </p:cNvSpPr>
          <p:nvPr>
            <p:ph idx="1"/>
          </p:nvPr>
        </p:nvSpPr>
        <p:spPr/>
        <p:txBody>
          <a:bodyPr/>
          <a:lstStyle/>
          <a:p>
            <a:endParaRPr lang="en-US"/>
          </a:p>
        </p:txBody>
      </p:sp>
      <p:pic>
        <p:nvPicPr>
          <p:cNvPr id="53254" name="Picture 6" descr="http://pro.corbisimages.com/images/42-22044859.jpg?size=572&amp;uid=%7b374850e3-5deb-4dcc-a4dd-437344159816%7d"/>
          <p:cNvPicPr>
            <a:picLocks noChangeAspect="1" noChangeArrowheads="1"/>
          </p:cNvPicPr>
          <p:nvPr/>
        </p:nvPicPr>
        <p:blipFill>
          <a:blip r:embed="rId3"/>
          <a:srcRect t="5394"/>
          <a:stretch>
            <a:fillRect/>
          </a:stretch>
        </p:blipFill>
        <p:spPr bwMode="auto">
          <a:xfrm>
            <a:off x="571472" y="1428736"/>
            <a:ext cx="3643338" cy="5163761"/>
          </a:xfrm>
          <a:prstGeom prst="rect">
            <a:avLst/>
          </a:prstGeom>
          <a:noFill/>
          <a:effectLst>
            <a:softEdge rad="317500"/>
          </a:effectLst>
        </p:spPr>
      </p:pic>
      <p:pic>
        <p:nvPicPr>
          <p:cNvPr id="53256" name="Picture 8" descr="http://pro.corbisimages.com/images/UV001313.jpg?size=67&amp;uid=%7bc10d6c92-208f-4b68-99db-d0cc4d696c00%7d"/>
          <p:cNvPicPr>
            <a:picLocks noChangeAspect="1" noChangeArrowheads="1"/>
          </p:cNvPicPr>
          <p:nvPr/>
        </p:nvPicPr>
        <p:blipFill>
          <a:blip r:embed="rId4"/>
          <a:srcRect/>
          <a:stretch>
            <a:fillRect/>
          </a:stretch>
        </p:blipFill>
        <p:spPr bwMode="auto">
          <a:xfrm>
            <a:off x="4657725" y="0"/>
            <a:ext cx="4486275" cy="68580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300" dirty="0" smtClean="0"/>
              <a:t>Swine/pork and its by-products </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64514" name="Picture 2" descr="http://nymag.com/news/articles/reasonstoloveny/2006/pork061218_560.jpg"/>
          <p:cNvPicPr>
            <a:picLocks noChangeAspect="1" noChangeArrowheads="1"/>
          </p:cNvPicPr>
          <p:nvPr/>
        </p:nvPicPr>
        <p:blipFill>
          <a:blip r:embed="rId3"/>
          <a:srcRect/>
          <a:stretch>
            <a:fillRect/>
          </a:stretch>
        </p:blipFill>
        <p:spPr bwMode="auto">
          <a:xfrm>
            <a:off x="571472" y="1071546"/>
            <a:ext cx="8321061" cy="5572139"/>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00486" cy="1143000"/>
          </a:xfrm>
        </p:spPr>
        <p:txBody>
          <a:bodyPr>
            <a:normAutofit/>
          </a:bodyPr>
          <a:lstStyle/>
          <a:p>
            <a:r>
              <a:rPr lang="en-US" sz="6000" dirty="0" smtClean="0"/>
              <a:t>Gelatin</a:t>
            </a:r>
            <a:endParaRPr lang="en-US" sz="6000" dirty="0"/>
          </a:p>
        </p:txBody>
      </p:sp>
      <p:sp>
        <p:nvSpPr>
          <p:cNvPr id="3" name="Content Placeholder 2"/>
          <p:cNvSpPr>
            <a:spLocks noGrp="1"/>
          </p:cNvSpPr>
          <p:nvPr>
            <p:ph idx="1"/>
          </p:nvPr>
        </p:nvSpPr>
        <p:spPr/>
        <p:txBody>
          <a:bodyPr/>
          <a:lstStyle/>
          <a:p>
            <a:endParaRPr lang="en-US"/>
          </a:p>
        </p:txBody>
      </p:sp>
      <p:pic>
        <p:nvPicPr>
          <p:cNvPr id="60418" name="Picture 2" descr="http://www.geafiltration.com/images/library/world_production.gif"/>
          <p:cNvPicPr>
            <a:picLocks noChangeAspect="1" noChangeArrowheads="1"/>
          </p:cNvPicPr>
          <p:nvPr/>
        </p:nvPicPr>
        <p:blipFill>
          <a:blip r:embed="rId3"/>
          <a:srcRect/>
          <a:stretch>
            <a:fillRect/>
          </a:stretch>
        </p:blipFill>
        <p:spPr bwMode="auto">
          <a:xfrm>
            <a:off x="785786" y="2071678"/>
            <a:ext cx="2786082" cy="2349345"/>
          </a:xfrm>
          <a:prstGeom prst="rect">
            <a:avLst/>
          </a:prstGeom>
          <a:noFill/>
          <a:effectLst>
            <a:softEdge rad="63500"/>
          </a:effectLst>
        </p:spPr>
      </p:pic>
      <p:pic>
        <p:nvPicPr>
          <p:cNvPr id="60420" name="Picture 4" descr="http://chadzilla.typepad.com/chadzilla/images/versa_whip_gelatin_037.jpg"/>
          <p:cNvPicPr>
            <a:picLocks noChangeAspect="1" noChangeArrowheads="1"/>
          </p:cNvPicPr>
          <p:nvPr/>
        </p:nvPicPr>
        <p:blipFill>
          <a:blip r:embed="rId4"/>
          <a:srcRect/>
          <a:stretch>
            <a:fillRect/>
          </a:stretch>
        </p:blipFill>
        <p:spPr bwMode="auto">
          <a:xfrm>
            <a:off x="4088257" y="0"/>
            <a:ext cx="5055743" cy="3786190"/>
          </a:xfrm>
          <a:prstGeom prst="rect">
            <a:avLst/>
          </a:prstGeom>
          <a:noFill/>
          <a:effectLst>
            <a:softEdge rad="317500"/>
          </a:effectLst>
        </p:spPr>
      </p:pic>
      <p:pic>
        <p:nvPicPr>
          <p:cNvPr id="60422" name="Picture 6" descr="http://www.taste.com.au/images/articles/gelatine01301633.jpg"/>
          <p:cNvPicPr>
            <a:picLocks noChangeAspect="1" noChangeArrowheads="1"/>
          </p:cNvPicPr>
          <p:nvPr/>
        </p:nvPicPr>
        <p:blipFill>
          <a:blip r:embed="rId5"/>
          <a:srcRect/>
          <a:stretch>
            <a:fillRect/>
          </a:stretch>
        </p:blipFill>
        <p:spPr bwMode="auto">
          <a:xfrm>
            <a:off x="4214810" y="3580903"/>
            <a:ext cx="4929190" cy="327709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8229600" cy="1143000"/>
          </a:xfrm>
        </p:spPr>
        <p:txBody>
          <a:bodyPr>
            <a:normAutofit fontScale="90000"/>
          </a:bodyPr>
          <a:lstStyle/>
          <a:p>
            <a:r>
              <a:rPr lang="en-US" dirty="0" smtClean="0"/>
              <a:t>Animals killed in the name of anyone other than ALLAH (</a:t>
            </a:r>
            <a:r>
              <a:rPr lang="en-US" dirty="0" err="1" smtClean="0"/>
              <a:t>swt</a:t>
            </a:r>
            <a:r>
              <a:rPr lang="en-US" dirty="0" smtClean="0"/>
              <a:t>)</a:t>
            </a:r>
            <a:br>
              <a:rPr lang="en-US" dirty="0" smtClean="0"/>
            </a:br>
            <a:endParaRPr lang="en-US" dirty="0"/>
          </a:p>
        </p:txBody>
      </p:sp>
      <p:sp>
        <p:nvSpPr>
          <p:cNvPr id="3" name="Content Placeholder 2"/>
          <p:cNvSpPr>
            <a:spLocks noGrp="1"/>
          </p:cNvSpPr>
          <p:nvPr>
            <p:ph idx="1"/>
          </p:nvPr>
        </p:nvSpPr>
        <p:spPr/>
        <p:txBody>
          <a:bodyPr/>
          <a:lstStyle/>
          <a:p>
            <a:endParaRPr lang="en-US" dirty="0"/>
          </a:p>
        </p:txBody>
      </p:sp>
      <p:pic>
        <p:nvPicPr>
          <p:cNvPr id="69634" name="Picture 2" descr="http://theviewspaper.net/wp-content/uploads/2008/10/vermil.jpg"/>
          <p:cNvPicPr>
            <a:picLocks noChangeAspect="1" noChangeArrowheads="1"/>
          </p:cNvPicPr>
          <p:nvPr/>
        </p:nvPicPr>
        <p:blipFill>
          <a:blip r:embed="rId3"/>
          <a:srcRect/>
          <a:stretch>
            <a:fillRect/>
          </a:stretch>
        </p:blipFill>
        <p:spPr bwMode="auto">
          <a:xfrm>
            <a:off x="285720" y="2571744"/>
            <a:ext cx="8512628" cy="3609985"/>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Lucida Handwriting" pitchFamily="66" charset="0"/>
              </a:rPr>
              <a:t>22</a:t>
            </a:r>
            <a:r>
              <a:rPr lang="en-US" baseline="30000" dirty="0" smtClean="0">
                <a:latin typeface="Lucida Handwriting" pitchFamily="66" charset="0"/>
              </a:rPr>
              <a:t>nd</a:t>
            </a:r>
            <a:r>
              <a:rPr lang="en-US" dirty="0" smtClean="0">
                <a:latin typeface="Lucida Handwriting" pitchFamily="66" charset="0"/>
              </a:rPr>
              <a:t> Rajab – </a:t>
            </a:r>
            <a:r>
              <a:rPr lang="en-US" dirty="0" err="1" smtClean="0">
                <a:latin typeface="Lucida Handwriting" pitchFamily="66" charset="0"/>
              </a:rPr>
              <a:t>Koonday</a:t>
            </a:r>
            <a:r>
              <a:rPr lang="en-US" dirty="0" smtClean="0"/>
              <a:t/>
            </a:r>
            <a:br>
              <a:rPr lang="en-US" dirty="0" smtClean="0"/>
            </a:br>
            <a:r>
              <a:rPr lang="en-US" dirty="0" smtClean="0"/>
              <a:t>in the name of </a:t>
            </a:r>
            <a:r>
              <a:rPr lang="en-US" dirty="0" err="1" smtClean="0"/>
              <a:t>Jafar</a:t>
            </a:r>
            <a:r>
              <a:rPr lang="en-US" dirty="0" smtClean="0"/>
              <a:t> As </a:t>
            </a:r>
            <a:r>
              <a:rPr lang="en-US" dirty="0" err="1" smtClean="0"/>
              <a:t>Sadiq</a:t>
            </a:r>
            <a:r>
              <a:rPr lang="en-US" dirty="0" smtClean="0"/>
              <a:t> (RA) </a:t>
            </a:r>
            <a:endParaRPr lang="en-US" dirty="0"/>
          </a:p>
        </p:txBody>
      </p:sp>
      <p:sp>
        <p:nvSpPr>
          <p:cNvPr id="3" name="Content Placeholder 2"/>
          <p:cNvSpPr>
            <a:spLocks noGrp="1"/>
          </p:cNvSpPr>
          <p:nvPr>
            <p:ph idx="1"/>
          </p:nvPr>
        </p:nvSpPr>
        <p:spPr/>
        <p:txBody>
          <a:bodyPr/>
          <a:lstStyle/>
          <a:p>
            <a:endParaRPr lang="en-US" dirty="0"/>
          </a:p>
        </p:txBody>
      </p:sp>
      <p:pic>
        <p:nvPicPr>
          <p:cNvPr id="81924" name="Picture 4" descr="http://www.jafariyanews.com/2k8_news/july/28niyaz_22rajab.jpg"/>
          <p:cNvPicPr>
            <a:picLocks noChangeAspect="1" noChangeArrowheads="1"/>
          </p:cNvPicPr>
          <p:nvPr/>
        </p:nvPicPr>
        <p:blipFill>
          <a:blip r:embed="rId3"/>
          <a:srcRect b="4999"/>
          <a:stretch>
            <a:fillRect/>
          </a:stretch>
        </p:blipFill>
        <p:spPr bwMode="auto">
          <a:xfrm>
            <a:off x="428596" y="3286124"/>
            <a:ext cx="3810000" cy="2714644"/>
          </a:xfrm>
          <a:prstGeom prst="rect">
            <a:avLst/>
          </a:prstGeom>
          <a:noFill/>
          <a:scene3d>
            <a:camera prst="orthographicFront"/>
            <a:lightRig rig="threePt" dir="t"/>
          </a:scene3d>
          <a:sp3d>
            <a:bevelT prst="angle"/>
          </a:sp3d>
        </p:spPr>
      </p:pic>
      <p:pic>
        <p:nvPicPr>
          <p:cNvPr id="81926" name="Picture 6" descr="http://www.jafariyanews.com/2k8_news/july/28niyaz_22rajab6.jpg"/>
          <p:cNvPicPr>
            <a:picLocks noChangeAspect="1" noChangeArrowheads="1"/>
          </p:cNvPicPr>
          <p:nvPr/>
        </p:nvPicPr>
        <p:blipFill>
          <a:blip r:embed="rId4"/>
          <a:srcRect b="7499"/>
          <a:stretch>
            <a:fillRect/>
          </a:stretch>
        </p:blipFill>
        <p:spPr bwMode="auto">
          <a:xfrm>
            <a:off x="5000628" y="3286124"/>
            <a:ext cx="3810000" cy="2643206"/>
          </a:xfrm>
          <a:prstGeom prst="rect">
            <a:avLst/>
          </a:prstGeom>
          <a:noFill/>
          <a:scene3d>
            <a:camera prst="orthographicFront"/>
            <a:lightRig rig="threePt" dir="t"/>
          </a:scene3d>
          <a:sp3d>
            <a:bevelT prst="angle"/>
          </a:sp3d>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4994" name="Picture 2" descr="http://www.ziaratekhwaja.com/new%20%203.psd.jpg"/>
          <p:cNvPicPr>
            <a:picLocks noChangeAspect="1" noChangeArrowheads="1"/>
          </p:cNvPicPr>
          <p:nvPr/>
        </p:nvPicPr>
        <p:blipFill>
          <a:blip r:embed="rId3"/>
          <a:srcRect/>
          <a:stretch>
            <a:fillRect/>
          </a:stretch>
        </p:blipFill>
        <p:spPr bwMode="auto">
          <a:xfrm>
            <a:off x="214282" y="3571876"/>
            <a:ext cx="4438650" cy="2657476"/>
          </a:xfrm>
          <a:prstGeom prst="rect">
            <a:avLst/>
          </a:prstGeom>
          <a:noFill/>
          <a:scene3d>
            <a:camera prst="isometricOffAxis1Right"/>
            <a:lightRig rig="threePt" dir="t"/>
          </a:scene3d>
        </p:spPr>
      </p:pic>
      <p:pic>
        <p:nvPicPr>
          <p:cNvPr id="84996" name="Picture 4" descr="http://www.ziaratekhwaja.com/chatti%20niaqz.jpg"/>
          <p:cNvPicPr>
            <a:picLocks noChangeAspect="1" noChangeArrowheads="1"/>
          </p:cNvPicPr>
          <p:nvPr/>
        </p:nvPicPr>
        <p:blipFill>
          <a:blip r:embed="rId4" cstate="print"/>
          <a:srcRect/>
          <a:stretch>
            <a:fillRect/>
          </a:stretch>
        </p:blipFill>
        <p:spPr bwMode="auto">
          <a:xfrm>
            <a:off x="4429125" y="571480"/>
            <a:ext cx="4714875" cy="2876551"/>
          </a:xfrm>
          <a:prstGeom prst="rect">
            <a:avLst/>
          </a:prstGeom>
          <a:noFill/>
          <a:scene3d>
            <a:camera prst="isometricOffAxis2Left"/>
            <a:lightRig rig="threePt" dir="t"/>
          </a:scene3d>
        </p:spPr>
      </p:pic>
      <p:pic>
        <p:nvPicPr>
          <p:cNvPr id="6" name="Picture 2" descr="http://www.ziaratekhwaja.com/chatti_niaz.2jpg.jpg"/>
          <p:cNvPicPr>
            <a:picLocks noChangeAspect="1" noChangeArrowheads="1"/>
          </p:cNvPicPr>
          <p:nvPr/>
        </p:nvPicPr>
        <p:blipFill>
          <a:blip r:embed="rId5"/>
          <a:srcRect/>
          <a:stretch>
            <a:fillRect/>
          </a:stretch>
        </p:blipFill>
        <p:spPr bwMode="auto">
          <a:xfrm>
            <a:off x="500034" y="428604"/>
            <a:ext cx="4071966" cy="3055379"/>
          </a:xfrm>
          <a:prstGeom prst="rect">
            <a:avLst/>
          </a:prstGeom>
          <a:noFill/>
          <a:scene3d>
            <a:camera prst="isometricOffAxis1Right"/>
            <a:lightRig rig="threePt" dir="t"/>
          </a:scene3d>
        </p:spPr>
      </p:pic>
      <p:pic>
        <p:nvPicPr>
          <p:cNvPr id="7" name="Picture 2" descr="http://www.ziaratekhwaja.com/chatti_niaz.1jpg.jpg"/>
          <p:cNvPicPr>
            <a:picLocks noChangeAspect="1" noChangeArrowheads="1"/>
          </p:cNvPicPr>
          <p:nvPr/>
        </p:nvPicPr>
        <p:blipFill>
          <a:blip r:embed="rId6"/>
          <a:srcRect/>
          <a:stretch>
            <a:fillRect/>
          </a:stretch>
        </p:blipFill>
        <p:spPr bwMode="auto">
          <a:xfrm>
            <a:off x="4500562" y="3429000"/>
            <a:ext cx="4214842" cy="3162585"/>
          </a:xfrm>
          <a:prstGeom prst="rect">
            <a:avLst/>
          </a:prstGeom>
          <a:noFill/>
          <a:scene3d>
            <a:camera prst="isometricOffAxis2Left"/>
            <a:lightRig rig="threePt" dir="t"/>
          </a:scene3d>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Lucida Handwriting" pitchFamily="66" charset="0"/>
              </a:rPr>
              <a:t>Shab</a:t>
            </a:r>
            <a:r>
              <a:rPr lang="en-US" dirty="0" smtClean="0">
                <a:latin typeface="Lucida Handwriting" pitchFamily="66" charset="0"/>
              </a:rPr>
              <a:t> e Barat</a:t>
            </a:r>
            <a:endParaRPr lang="en-US" dirty="0">
              <a:latin typeface="Lucida Handwriting" pitchFamily="66" charset="0"/>
            </a:endParaRPr>
          </a:p>
        </p:txBody>
      </p:sp>
      <p:graphicFrame>
        <p:nvGraphicFramePr>
          <p:cNvPr id="5" name="Content Placeholder 4"/>
          <p:cNvGraphicFramePr>
            <a:graphicFrameLocks noGrp="1"/>
          </p:cNvGraphicFramePr>
          <p:nvPr>
            <p:ph idx="1"/>
          </p:nvPr>
        </p:nvGraphicFramePr>
        <p:xfrm>
          <a:off x="4143372" y="1285860"/>
          <a:ext cx="4429156" cy="2468880"/>
        </p:xfrm>
        <a:graphic>
          <a:graphicData uri="http://schemas.openxmlformats.org/drawingml/2006/table">
            <a:tbl>
              <a:tblPr/>
              <a:tblGrid>
                <a:gridCol w="4429156"/>
              </a:tblGrid>
              <a:tr h="226695">
                <a:tc>
                  <a:txBody>
                    <a:bodyPr/>
                    <a:lstStyle/>
                    <a:p>
                      <a:endParaRPr lang="en-US" dirty="0"/>
                    </a:p>
                  </a:txBody>
                  <a:tcPr marL="0" marR="0" marT="0" marB="0">
                    <a:lnL>
                      <a:noFill/>
                    </a:lnL>
                    <a:lnR>
                      <a:noFill/>
                    </a:lnR>
                    <a:lnT>
                      <a:noFill/>
                    </a:lnT>
                    <a:lnB>
                      <a:noFill/>
                    </a:lnB>
                    <a:solidFill>
                      <a:srgbClr val="FFFFFF"/>
                    </a:solidFill>
                  </a:tcPr>
                </a:tc>
              </a:tr>
              <a:tr h="226695">
                <a:tc>
                  <a:txBody>
                    <a:bodyPr/>
                    <a:lstStyle/>
                    <a:p>
                      <a:pPr algn="ctr"/>
                      <a:r>
                        <a:rPr lang="sv-SE" dirty="0"/>
                        <a:t> </a:t>
                      </a:r>
                    </a:p>
                  </a:txBody>
                  <a:tcPr marL="0" marR="0" marT="0" marB="0">
                    <a:lnL>
                      <a:noFill/>
                    </a:lnL>
                    <a:lnR>
                      <a:noFill/>
                    </a:lnR>
                    <a:lnT>
                      <a:noFill/>
                    </a:lnT>
                    <a:lnB>
                      <a:noFill/>
                    </a:lnB>
                    <a:solidFill>
                      <a:srgbClr val="FFFFFF"/>
                    </a:solidFill>
                  </a:tcPr>
                </a:tc>
              </a:tr>
              <a:tr h="226695">
                <a:tc>
                  <a:txBody>
                    <a:bodyPr/>
                    <a:lstStyle/>
                    <a:p>
                      <a:pPr algn="ctr"/>
                      <a:endParaRPr lang="en-US"/>
                    </a:p>
                  </a:txBody>
                  <a:tcPr marL="0" marR="0" marT="0" marB="0">
                    <a:lnL>
                      <a:noFill/>
                    </a:lnL>
                    <a:lnR>
                      <a:noFill/>
                    </a:lnR>
                    <a:lnT>
                      <a:noFill/>
                    </a:lnT>
                    <a:lnB>
                      <a:noFill/>
                    </a:lnB>
                    <a:solidFill>
                      <a:srgbClr val="FFFFFF"/>
                    </a:solidFill>
                  </a:tcPr>
                </a:tc>
              </a:tr>
              <a:tr h="1360168">
                <a:tc>
                  <a:txBody>
                    <a:bodyPr/>
                    <a:lstStyle/>
                    <a:p>
                      <a:pPr algn="ctr"/>
                      <a:r>
                        <a:rPr lang="en-US" b="1" dirty="0" err="1"/>
                        <a:t>Shab</a:t>
                      </a:r>
                      <a:r>
                        <a:rPr lang="en-US" b="1" dirty="0"/>
                        <a:t>-E-Barat Special: </a:t>
                      </a:r>
                      <a:r>
                        <a:rPr lang="en-US" b="1" dirty="0" err="1"/>
                        <a:t>Sooji</a:t>
                      </a:r>
                      <a:r>
                        <a:rPr lang="en-US" b="1" dirty="0"/>
                        <a:t> Ka </a:t>
                      </a:r>
                      <a:r>
                        <a:rPr lang="en-US" b="1" dirty="0" err="1"/>
                        <a:t>Halwa</a:t>
                      </a:r>
                      <a:r>
                        <a:rPr lang="en-US" dirty="0"/>
                        <a:t> </a:t>
                      </a:r>
                      <a:br>
                        <a:rPr lang="en-US" dirty="0"/>
                      </a:br>
                      <a:r>
                        <a:rPr lang="en-US" dirty="0"/>
                        <a:t/>
                      </a:r>
                      <a:br>
                        <a:rPr lang="en-US" dirty="0"/>
                      </a:br>
                      <a:r>
                        <a:rPr lang="en-US" dirty="0"/>
                        <a:t>Enjoy the fervor of </a:t>
                      </a:r>
                      <a:r>
                        <a:rPr lang="en-US" dirty="0" err="1"/>
                        <a:t>Shab</a:t>
                      </a:r>
                      <a:r>
                        <a:rPr lang="en-US" dirty="0"/>
                        <a:t>-e-Barat by cooking this lip smacking </a:t>
                      </a:r>
                      <a:r>
                        <a:rPr lang="en-US" dirty="0" err="1"/>
                        <a:t>halwa</a:t>
                      </a:r>
                      <a:r>
                        <a:rPr lang="en-US" dirty="0"/>
                        <a:t> at home. </a:t>
                      </a:r>
                      <a:br>
                        <a:rPr lang="en-US" dirty="0"/>
                      </a:br>
                      <a:r>
                        <a:rPr lang="en-US" dirty="0"/>
                        <a:t/>
                      </a:r>
                      <a:br>
                        <a:rPr lang="en-US" dirty="0"/>
                      </a:br>
                      <a:endParaRPr lang="en-US" dirty="0"/>
                    </a:p>
                  </a:txBody>
                  <a:tcPr marL="0" marR="0" marT="0" marB="0">
                    <a:lnL>
                      <a:noFill/>
                    </a:lnL>
                    <a:lnR>
                      <a:noFill/>
                    </a:lnR>
                    <a:lnT>
                      <a:noFill/>
                    </a:lnT>
                    <a:lnB>
                      <a:noFill/>
                    </a:lnB>
                    <a:solidFill>
                      <a:srgbClr val="FFFFFF"/>
                    </a:solidFill>
                  </a:tcPr>
                </a:tc>
              </a:tr>
            </a:tbl>
          </a:graphicData>
        </a:graphic>
      </p:graphicFrame>
      <p:pic>
        <p:nvPicPr>
          <p:cNvPr id="86018" name="Picture 2" descr="http://1.bp.blogspot.com/_xvOCxARz3Dc/SKl4XTdARlI/AAAAAAAAA3g/oe_iMQ2bYBc/s320/DSCF4417.JPG"/>
          <p:cNvPicPr>
            <a:picLocks noChangeAspect="1" noChangeArrowheads="1"/>
          </p:cNvPicPr>
          <p:nvPr/>
        </p:nvPicPr>
        <p:blipFill>
          <a:blip r:embed="rId3"/>
          <a:srcRect/>
          <a:stretch>
            <a:fillRect/>
          </a:stretch>
        </p:blipFill>
        <p:spPr bwMode="auto">
          <a:xfrm>
            <a:off x="285720" y="1428736"/>
            <a:ext cx="3048000" cy="2286000"/>
          </a:xfrm>
          <a:prstGeom prst="rect">
            <a:avLst/>
          </a:prstGeom>
          <a:noFill/>
        </p:spPr>
      </p:pic>
      <p:pic>
        <p:nvPicPr>
          <p:cNvPr id="34817" name="Picture 1" descr="http://international.zeenews.com/images/soojihalwaa78982.gif"/>
          <p:cNvPicPr>
            <a:picLocks noChangeAspect="1" noChangeArrowheads="1"/>
          </p:cNvPicPr>
          <p:nvPr/>
        </p:nvPicPr>
        <p:blipFill>
          <a:blip r:embed="rId4"/>
          <a:srcRect/>
          <a:stretch>
            <a:fillRect/>
          </a:stretch>
        </p:blipFill>
        <p:spPr bwMode="auto">
          <a:xfrm>
            <a:off x="5715008" y="4071942"/>
            <a:ext cx="2798506" cy="1462855"/>
          </a:xfrm>
          <a:prstGeom prst="rect">
            <a:avLst/>
          </a:prstGeom>
          <a:noFill/>
        </p:spPr>
      </p:pic>
      <p:pic>
        <p:nvPicPr>
          <p:cNvPr id="34819" name="Picture 3" descr="http://www.thedailystar.net/photo/2007/08/29/2007-08-29__sc03.jpg"/>
          <p:cNvPicPr>
            <a:picLocks noChangeAspect="1" noChangeArrowheads="1"/>
          </p:cNvPicPr>
          <p:nvPr/>
        </p:nvPicPr>
        <p:blipFill>
          <a:blip r:embed="rId5"/>
          <a:srcRect/>
          <a:stretch>
            <a:fillRect/>
          </a:stretch>
        </p:blipFill>
        <p:spPr bwMode="auto">
          <a:xfrm>
            <a:off x="2143108" y="3357562"/>
            <a:ext cx="2857500" cy="295275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7300" dirty="0" smtClean="0"/>
              <a:t>Alcohol and intoxicants </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3074" name="Picture 2" descr="http://www.mexicovacationtravels.com/wp-content/uploads/2009/11/alcohol.jpg"/>
          <p:cNvPicPr>
            <a:picLocks noChangeAspect="1" noChangeArrowheads="1"/>
          </p:cNvPicPr>
          <p:nvPr/>
        </p:nvPicPr>
        <p:blipFill>
          <a:blip r:embed="rId3" cstate="print"/>
          <a:srcRect/>
          <a:stretch>
            <a:fillRect/>
          </a:stretch>
        </p:blipFill>
        <p:spPr bwMode="auto">
          <a:xfrm>
            <a:off x="0" y="1428736"/>
            <a:ext cx="5336361" cy="4000504"/>
          </a:xfrm>
          <a:prstGeom prst="rect">
            <a:avLst/>
          </a:prstGeom>
          <a:noFill/>
          <a:effectLst>
            <a:softEdge rad="317500"/>
          </a:effectLst>
        </p:spPr>
      </p:pic>
      <p:pic>
        <p:nvPicPr>
          <p:cNvPr id="3076" name="Picture 4" descr="http://ulsu.files.wordpress.com/2009/02/war-on-drugs22.jpg"/>
          <p:cNvPicPr>
            <a:picLocks noChangeAspect="1" noChangeArrowheads="1"/>
          </p:cNvPicPr>
          <p:nvPr/>
        </p:nvPicPr>
        <p:blipFill>
          <a:blip r:embed="rId4"/>
          <a:srcRect/>
          <a:stretch>
            <a:fillRect/>
          </a:stretch>
        </p:blipFill>
        <p:spPr bwMode="auto">
          <a:xfrm>
            <a:off x="5334000" y="2743200"/>
            <a:ext cx="3810000" cy="41148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O you who believe! </a:t>
            </a:r>
            <a:r>
              <a:rPr lang="en-US" dirty="0" smtClean="0">
                <a:solidFill>
                  <a:srgbClr val="FF0000"/>
                </a:solidFill>
              </a:rPr>
              <a:t>Intoxicants</a:t>
            </a:r>
            <a:r>
              <a:rPr lang="en-US" dirty="0" smtClean="0"/>
              <a:t>, and gambling, and Al-</a:t>
            </a:r>
            <a:r>
              <a:rPr lang="en-US" dirty="0" err="1" smtClean="0"/>
              <a:t>Ansab</a:t>
            </a:r>
            <a:r>
              <a:rPr lang="en-US" dirty="0" smtClean="0"/>
              <a:t> and Al-</a:t>
            </a:r>
            <a:r>
              <a:rPr lang="en-US" dirty="0" err="1" smtClean="0"/>
              <a:t>Azlam</a:t>
            </a:r>
            <a:r>
              <a:rPr lang="en-US" dirty="0" smtClean="0"/>
              <a:t> (arrows for seeking luck or decision) are an abomination of </a:t>
            </a:r>
            <a:r>
              <a:rPr lang="en-US" dirty="0" err="1" smtClean="0"/>
              <a:t>Shaitan’s</a:t>
            </a:r>
            <a:r>
              <a:rPr lang="en-US" dirty="0" smtClean="0"/>
              <a:t> handiwork …… </a:t>
            </a:r>
          </a:p>
          <a:p>
            <a:pPr>
              <a:buNone/>
            </a:pPr>
            <a:endParaRPr lang="en-US" sz="800" dirty="0" smtClean="0"/>
          </a:p>
          <a:p>
            <a:pPr>
              <a:buNone/>
            </a:pPr>
            <a:r>
              <a:rPr lang="en-US" sz="2800" dirty="0" smtClean="0">
                <a:latin typeface="Lucida Calligraphy" pitchFamily="66" charset="0"/>
              </a:rPr>
              <a:t>	(</a:t>
            </a:r>
            <a:r>
              <a:rPr lang="en-US" sz="2800" dirty="0" err="1" smtClean="0">
                <a:latin typeface="Lucida Calligraphy" pitchFamily="66" charset="0"/>
              </a:rPr>
              <a:t>Surah</a:t>
            </a:r>
            <a:r>
              <a:rPr lang="en-US" sz="2800" dirty="0" smtClean="0">
                <a:latin typeface="Lucida Calligraphy" pitchFamily="66" charset="0"/>
              </a:rPr>
              <a:t> Al </a:t>
            </a:r>
            <a:r>
              <a:rPr lang="en-US" sz="2800" dirty="0" err="1" smtClean="0">
                <a:latin typeface="Lucida Calligraphy" pitchFamily="66" charset="0"/>
              </a:rPr>
              <a:t>Maidah</a:t>
            </a:r>
            <a:r>
              <a:rPr lang="en-US" sz="2800" dirty="0" smtClean="0">
                <a:latin typeface="Lucida Calligraphy" pitchFamily="66" charset="0"/>
              </a:rPr>
              <a:t> 5: Verse 90)</a:t>
            </a:r>
            <a:endParaRPr lang="en-US" sz="2800" dirty="0">
              <a:latin typeface="Lucida Calligraphy"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5476" name="Picture 4" descr="http://pro.corbisimages.com/images/CB065499.jpg?size=572&amp;uid=%7b46f694c5-1573-462b-882f-48fa94d870b4%7d"/>
          <p:cNvPicPr>
            <a:picLocks noChangeAspect="1" noChangeArrowheads="1"/>
          </p:cNvPicPr>
          <p:nvPr/>
        </p:nvPicPr>
        <p:blipFill>
          <a:blip r:embed="rId3"/>
          <a:srcRect t="6250"/>
          <a:stretch>
            <a:fillRect/>
          </a:stretch>
        </p:blipFill>
        <p:spPr bwMode="auto">
          <a:xfrm>
            <a:off x="-1" y="0"/>
            <a:ext cx="5852141"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ok.gov/strongandhealthy/images/Healthy%20Foods.jpg"/>
          <p:cNvPicPr>
            <a:picLocks noChangeAspect="1" noChangeArrowheads="1"/>
          </p:cNvPicPr>
          <p:nvPr/>
        </p:nvPicPr>
        <p:blipFill>
          <a:blip r:embed="rId3">
            <a:lum bright="17000" contrast="5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a:bodyPr>
          <a:lstStyle/>
          <a:p>
            <a:r>
              <a:rPr lang="en-US" sz="3600" dirty="0" smtClean="0">
                <a:latin typeface="Lucida Calligraphy" pitchFamily="66" charset="0"/>
              </a:rPr>
              <a:t>Allah (SWT) says in the Qur’an:</a:t>
            </a:r>
            <a:endParaRPr lang="en-US" sz="3600" dirty="0">
              <a:latin typeface="Lucida Calligraphy" pitchFamily="66" charset="0"/>
            </a:endParaRPr>
          </a:p>
        </p:txBody>
      </p:sp>
      <p:sp>
        <p:nvSpPr>
          <p:cNvPr id="3" name="Content Placeholder 2"/>
          <p:cNvSpPr>
            <a:spLocks noGrp="1"/>
          </p:cNvSpPr>
          <p:nvPr>
            <p:ph idx="1"/>
          </p:nvPr>
        </p:nvSpPr>
        <p:spPr>
          <a:xfrm>
            <a:off x="457200" y="1600200"/>
            <a:ext cx="8229600" cy="5043510"/>
          </a:xfrm>
        </p:spPr>
        <p:txBody>
          <a:bodyPr>
            <a:normAutofit/>
          </a:bodyPr>
          <a:lstStyle/>
          <a:p>
            <a:pPr algn="r" rtl="1">
              <a:buNone/>
            </a:pPr>
            <a:r>
              <a:rPr lang="en-US" sz="5400" dirty="0" smtClean="0">
                <a:latin typeface="Arabic Typesetting" pitchFamily="66" charset="-78"/>
                <a:cs typeface="Arabic Typesetting" pitchFamily="66" charset="-78"/>
              </a:rPr>
              <a:t>	</a:t>
            </a:r>
            <a:r>
              <a:rPr lang="ur-PK" sz="5400" dirty="0" smtClean="0">
                <a:latin typeface="Arabic Typesetting" pitchFamily="66" charset="-78"/>
                <a:cs typeface="Arabic Typesetting" pitchFamily="66" charset="-78"/>
              </a:rPr>
              <a:t>يَا أَيُّهَا النَّاسُ كُلُواْ مِمَّا فِي الأَرْضِ </a:t>
            </a:r>
            <a:r>
              <a:rPr lang="ur-PK" sz="5400" dirty="0" smtClean="0">
                <a:solidFill>
                  <a:srgbClr val="FF0000"/>
                </a:solidFill>
                <a:latin typeface="Arabic Typesetting" pitchFamily="66" charset="-78"/>
                <a:cs typeface="Arabic Typesetting" pitchFamily="66" charset="-78"/>
              </a:rPr>
              <a:t>حَلاَلاً</a:t>
            </a:r>
            <a:r>
              <a:rPr lang="ur-PK" sz="5400" dirty="0" smtClean="0">
                <a:latin typeface="Arabic Typesetting" pitchFamily="66" charset="-78"/>
                <a:cs typeface="Arabic Typesetting" pitchFamily="66" charset="-78"/>
              </a:rPr>
              <a:t> طَيِّباً وَلاَ تَتَّبِعُواْ خُطُوَاتِ الشَّيْطَانِ إِنَّهُ لَكُمْ عَدُوٌّ مُّبِينٌ</a:t>
            </a:r>
            <a:r>
              <a:rPr lang="en-US" b="1" dirty="0" smtClean="0"/>
              <a:t>	</a:t>
            </a:r>
          </a:p>
          <a:p>
            <a:pPr>
              <a:buNone/>
            </a:pPr>
            <a:endParaRPr lang="en-US" b="1" dirty="0" smtClean="0"/>
          </a:p>
          <a:p>
            <a:pPr>
              <a:buNone/>
            </a:pPr>
            <a:r>
              <a:rPr lang="en-US" b="1" dirty="0" smtClean="0"/>
              <a:t>	</a:t>
            </a:r>
            <a:r>
              <a:rPr lang="en-US" b="1" dirty="0" smtClean="0">
                <a:latin typeface="Monotype Corsiva" pitchFamily="66" charset="0"/>
              </a:rPr>
              <a:t>O mankind! Eat of that which is </a:t>
            </a:r>
            <a:r>
              <a:rPr lang="en-US" b="1" dirty="0" smtClean="0">
                <a:solidFill>
                  <a:srgbClr val="FF0000"/>
                </a:solidFill>
                <a:latin typeface="Monotype Corsiva" pitchFamily="66" charset="0"/>
              </a:rPr>
              <a:t>lawful </a:t>
            </a:r>
            <a:r>
              <a:rPr lang="en-US" b="1" dirty="0" smtClean="0">
                <a:latin typeface="Monotype Corsiva" pitchFamily="66" charset="0"/>
              </a:rPr>
              <a:t>and good on the earth, and follow not the footsteps of  </a:t>
            </a:r>
            <a:r>
              <a:rPr lang="en-US" b="1" dirty="0" err="1" smtClean="0">
                <a:latin typeface="Monotype Corsiva" pitchFamily="66" charset="0"/>
              </a:rPr>
              <a:t>Shaytan</a:t>
            </a:r>
            <a:r>
              <a:rPr lang="en-US" b="1" dirty="0" smtClean="0">
                <a:latin typeface="Monotype Corsiva" pitchFamily="66" charset="0"/>
              </a:rPr>
              <a:t>.  Verily, he is to you an open enemy.</a:t>
            </a:r>
          </a:p>
          <a:p>
            <a:pPr>
              <a:buNone/>
            </a:pPr>
            <a:endParaRPr lang="en-US" sz="800" b="1" dirty="0" smtClean="0">
              <a:latin typeface="Monotype Corsiva" pitchFamily="66" charset="0"/>
            </a:endParaRPr>
          </a:p>
          <a:p>
            <a:pPr>
              <a:buNone/>
            </a:pPr>
            <a:r>
              <a:rPr lang="en-US" sz="2800" dirty="0" smtClean="0">
                <a:latin typeface="Lucida Calligraphy" pitchFamily="66" charset="0"/>
              </a:rPr>
              <a:t>	[</a:t>
            </a:r>
            <a:r>
              <a:rPr lang="en-US" sz="2800" dirty="0" err="1" smtClean="0">
                <a:latin typeface="Lucida Calligraphy" pitchFamily="66" charset="0"/>
              </a:rPr>
              <a:t>Surah</a:t>
            </a:r>
            <a:r>
              <a:rPr lang="en-US" sz="2800" dirty="0" smtClean="0">
                <a:latin typeface="Lucida Calligraphy" pitchFamily="66" charset="0"/>
              </a:rPr>
              <a:t> Al </a:t>
            </a:r>
            <a:r>
              <a:rPr lang="en-US" sz="2800" dirty="0" err="1" smtClean="0">
                <a:latin typeface="Lucida Calligraphy" pitchFamily="66" charset="0"/>
              </a:rPr>
              <a:t>Baqarah</a:t>
            </a:r>
            <a:r>
              <a:rPr lang="en-US" sz="2800" dirty="0" smtClean="0">
                <a:latin typeface="Lucida Calligraphy" pitchFamily="66" charset="0"/>
              </a:rPr>
              <a:t> 2: Verse 168]</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4450" name="Picture 2" descr="http://pro.corbisimages.com/images/42-22105837.jpg?size=572&amp;uid=%7b9994c0b7-88c1-420e-9f6c-637164e40e74%7d"/>
          <p:cNvPicPr>
            <a:picLocks noChangeAspect="1" noChangeArrowheads="1"/>
          </p:cNvPicPr>
          <p:nvPr/>
        </p:nvPicPr>
        <p:blipFill>
          <a:blip r:embed="rId3"/>
          <a:srcRect t="7291"/>
          <a:stretch>
            <a:fillRect/>
          </a:stretch>
        </p:blipFill>
        <p:spPr bwMode="auto">
          <a:xfrm>
            <a:off x="0" y="0"/>
            <a:ext cx="6602152" cy="6858000"/>
          </a:xfrm>
          <a:prstGeom prst="rect">
            <a:avLst/>
          </a:prstGeom>
          <a:noFill/>
          <a:scene3d>
            <a:camera prst="isometricOffAxis1Right"/>
            <a:lightRig rig="threePt" dir="t"/>
          </a:scene3d>
        </p:spPr>
      </p:pic>
      <p:pic>
        <p:nvPicPr>
          <p:cNvPr id="4098" name="Picture 2" descr="http://gulfnews.com/polopoly_fs/4-na-cigaretter-warning-blo-5-jpg-1.53957!image/2227745224._gen/derivatives/box_475/2227745224."/>
          <p:cNvPicPr>
            <a:picLocks noChangeAspect="1" noChangeArrowheads="1"/>
          </p:cNvPicPr>
          <p:nvPr/>
        </p:nvPicPr>
        <p:blipFill>
          <a:blip r:embed="rId4"/>
          <a:srcRect/>
          <a:stretch>
            <a:fillRect/>
          </a:stretch>
        </p:blipFill>
        <p:spPr bwMode="auto">
          <a:xfrm>
            <a:off x="4857752" y="214290"/>
            <a:ext cx="4524375" cy="3124200"/>
          </a:xfrm>
          <a:prstGeom prst="rect">
            <a:avLst/>
          </a:prstGeom>
          <a:noFill/>
          <a:scene3d>
            <a:camera prst="isometricOffAxis2Left"/>
            <a:lightRig rig="threePt" dir="t"/>
          </a:scene3d>
        </p:spPr>
      </p:pic>
      <p:pic>
        <p:nvPicPr>
          <p:cNvPr id="4100" name="Picture 4" descr="http://www.stanford.edu/group/ccr/MuzikBlog/cigwarn.jpg"/>
          <p:cNvPicPr>
            <a:picLocks noChangeAspect="1" noChangeArrowheads="1"/>
          </p:cNvPicPr>
          <p:nvPr/>
        </p:nvPicPr>
        <p:blipFill>
          <a:blip r:embed="rId5"/>
          <a:srcRect t="20785" b="27251"/>
          <a:stretch>
            <a:fillRect/>
          </a:stretch>
        </p:blipFill>
        <p:spPr bwMode="auto">
          <a:xfrm>
            <a:off x="2714612" y="4286256"/>
            <a:ext cx="6191250" cy="214314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71480"/>
            <a:ext cx="8229600" cy="1143000"/>
          </a:xfrm>
        </p:spPr>
        <p:txBody>
          <a:bodyPr>
            <a:normAutofit fontScale="90000"/>
          </a:bodyPr>
          <a:lstStyle/>
          <a:p>
            <a:r>
              <a:rPr lang="en-US" dirty="0" smtClean="0"/>
              <a:t>Carnivorous animals &amp; birds of prey </a:t>
            </a:r>
            <a:br>
              <a:rPr lang="en-US" dirty="0" smtClean="0"/>
            </a:br>
            <a:endParaRPr lang="en-US" dirty="0"/>
          </a:p>
        </p:txBody>
      </p:sp>
      <p:sp>
        <p:nvSpPr>
          <p:cNvPr id="3" name="Content Placeholder 2"/>
          <p:cNvSpPr>
            <a:spLocks noGrp="1"/>
          </p:cNvSpPr>
          <p:nvPr>
            <p:ph idx="1"/>
          </p:nvPr>
        </p:nvSpPr>
        <p:spPr/>
        <p:txBody>
          <a:bodyPr/>
          <a:lstStyle/>
          <a:p>
            <a:endParaRPr lang="en-US"/>
          </a:p>
        </p:txBody>
      </p:sp>
      <p:pic>
        <p:nvPicPr>
          <p:cNvPr id="4" name="Picture 2" descr="http://www.exploringnature.org/graphics/flashcards/flashcards_carnivores72.jpg"/>
          <p:cNvPicPr>
            <a:picLocks noChangeAspect="1" noChangeArrowheads="1"/>
          </p:cNvPicPr>
          <p:nvPr/>
        </p:nvPicPr>
        <p:blipFill>
          <a:blip r:embed="rId3"/>
          <a:srcRect/>
          <a:stretch>
            <a:fillRect/>
          </a:stretch>
        </p:blipFill>
        <p:spPr bwMode="auto">
          <a:xfrm>
            <a:off x="714348" y="1500174"/>
            <a:ext cx="3857653" cy="4996579"/>
          </a:xfrm>
          <a:prstGeom prst="rect">
            <a:avLst/>
          </a:prstGeom>
          <a:noFill/>
        </p:spPr>
      </p:pic>
      <p:pic>
        <p:nvPicPr>
          <p:cNvPr id="5" name="Picture 6" descr="http://imagecache.allposters.com/images/pic/WIN/155~Birds-of-Prey-I-Posters.jpg"/>
          <p:cNvPicPr>
            <a:picLocks noChangeAspect="1" noChangeArrowheads="1"/>
          </p:cNvPicPr>
          <p:nvPr/>
        </p:nvPicPr>
        <p:blipFill>
          <a:blip r:embed="rId4"/>
          <a:srcRect/>
          <a:stretch>
            <a:fillRect/>
          </a:stretch>
        </p:blipFill>
        <p:spPr bwMode="auto">
          <a:xfrm>
            <a:off x="5072067" y="1714487"/>
            <a:ext cx="3385188" cy="5146401"/>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a:t>
            </a:r>
            <a:r>
              <a:rPr lang="en-US" dirty="0" err="1" smtClean="0"/>
              <a:t>Abd</a:t>
            </a:r>
            <a:r>
              <a:rPr lang="en-US" dirty="0" smtClean="0"/>
              <a:t> Allah </a:t>
            </a:r>
            <a:r>
              <a:rPr lang="en-US" dirty="0" err="1" smtClean="0"/>
              <a:t>ibn</a:t>
            </a:r>
            <a:r>
              <a:rPr lang="en-US" dirty="0" smtClean="0"/>
              <a:t> </a:t>
            </a:r>
            <a:r>
              <a:rPr lang="en-US" dirty="0" err="1" smtClean="0"/>
              <a:t>Abbas</a:t>
            </a:r>
            <a:r>
              <a:rPr lang="en-US" dirty="0" smtClean="0"/>
              <a:t> (RA) said that the Prophet (PBUH) </a:t>
            </a:r>
            <a:r>
              <a:rPr lang="en-US" b="1" dirty="0" smtClean="0"/>
              <a:t>prohibited the eating of all fanged beasts of prey, and all the birds having talons.</a:t>
            </a:r>
            <a:r>
              <a:rPr lang="en-US" dirty="0" smtClean="0"/>
              <a:t>” </a:t>
            </a:r>
          </a:p>
          <a:p>
            <a:pPr>
              <a:buNone/>
            </a:pPr>
            <a:r>
              <a:rPr lang="en-US" dirty="0" smtClean="0">
                <a:latin typeface="Lucida Calligraphy" pitchFamily="66" charset="0"/>
              </a:rPr>
              <a:t>	(Muslim, no: 1934) </a:t>
            </a: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48" y="142852"/>
            <a:ext cx="5186370" cy="1143000"/>
          </a:xfrm>
        </p:spPr>
        <p:txBody>
          <a:bodyPr>
            <a:normAutofit/>
          </a:bodyPr>
          <a:lstStyle/>
          <a:p>
            <a:r>
              <a:rPr lang="en-US" sz="6000" dirty="0" smtClean="0"/>
              <a:t>Donkey</a:t>
            </a:r>
            <a:endParaRPr lang="en-US" sz="6000" dirty="0"/>
          </a:p>
        </p:txBody>
      </p:sp>
      <p:sp>
        <p:nvSpPr>
          <p:cNvPr id="3" name="Content Placeholder 2"/>
          <p:cNvSpPr>
            <a:spLocks noGrp="1"/>
          </p:cNvSpPr>
          <p:nvPr>
            <p:ph idx="1"/>
          </p:nvPr>
        </p:nvSpPr>
        <p:spPr/>
        <p:txBody>
          <a:bodyPr/>
          <a:lstStyle/>
          <a:p>
            <a:endParaRPr lang="en-US"/>
          </a:p>
        </p:txBody>
      </p:sp>
      <p:pic>
        <p:nvPicPr>
          <p:cNvPr id="118786" name="Picture 2" descr="http://ladyfi.files.wordpress.com/2009/01/donkey.jpg"/>
          <p:cNvPicPr>
            <a:picLocks noChangeAspect="1" noChangeArrowheads="1"/>
          </p:cNvPicPr>
          <p:nvPr/>
        </p:nvPicPr>
        <p:blipFill>
          <a:blip r:embed="rId3"/>
          <a:srcRect/>
          <a:stretch>
            <a:fillRect/>
          </a:stretch>
        </p:blipFill>
        <p:spPr bwMode="auto">
          <a:xfrm>
            <a:off x="5500694" y="928670"/>
            <a:ext cx="3214710" cy="5759689"/>
          </a:xfrm>
          <a:prstGeom prst="rect">
            <a:avLst/>
          </a:prstGeom>
          <a:noFill/>
          <a:effectLst>
            <a:softEdge rad="317500"/>
          </a:effectLst>
        </p:spPr>
      </p:pic>
      <p:sp>
        <p:nvSpPr>
          <p:cNvPr id="5" name="Content Placeholder 2"/>
          <p:cNvSpPr txBox="1">
            <a:spLocks/>
          </p:cNvSpPr>
          <p:nvPr/>
        </p:nvSpPr>
        <p:spPr>
          <a:xfrm>
            <a:off x="0" y="214290"/>
            <a:ext cx="5214942" cy="664371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Anas</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ibn</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Malik</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(RA) narrates that a person came to the Prophet (PBUH) and said: “</a:t>
            </a:r>
            <a:r>
              <a:rPr kumimoji="0" lang="en-US" sz="3200" b="1" i="0" u="none" strike="noStrike" kern="1200" cap="none" spc="0" normalizeH="0" baseline="0" noProof="0" dirty="0" smtClean="0">
                <a:ln>
                  <a:noFill/>
                </a:ln>
                <a:solidFill>
                  <a:schemeClr val="tx1"/>
                </a:solidFill>
                <a:effectLst/>
                <a:uLnTx/>
                <a:uFillTx/>
                <a:latin typeface="+mn-lt"/>
                <a:ea typeface="+mn-ea"/>
                <a:cs typeface="+mn-cs"/>
              </a:rPr>
              <a:t>The donkeys have been (slaughtered and) eaten.” Another man came and said: “The donkeys have been destroyed.</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The Prophet(PBUH) ordered a caller to announce to the people: “Allah and His Messenger forbid you to eat the meat of donkeys, for it is impure.” Thus the pots were turned upside down while the (donkey’s) meat was boiling in them.”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000" b="0" i="0" u="none" strike="noStrike" kern="1200" cap="none" spc="0" normalizeH="0" baseline="0" noProof="0" dirty="0" smtClean="0">
                <a:ln>
                  <a:noFill/>
                </a:ln>
                <a:solidFill>
                  <a:schemeClr val="tx1"/>
                </a:solidFill>
                <a:effectLst/>
                <a:uLnTx/>
                <a:uFillTx/>
                <a:latin typeface="Lucida Calligraphy" pitchFamily="66" charset="0"/>
                <a:ea typeface="+mn-ea"/>
                <a:cs typeface="+mn-cs"/>
              </a:rPr>
              <a:t>(</a:t>
            </a:r>
            <a:r>
              <a:rPr kumimoji="0" lang="en-US" sz="3000" b="0" i="0" u="none" strike="noStrike" kern="1200" cap="none" spc="0" normalizeH="0" baseline="0" noProof="0" dirty="0" err="1" smtClean="0">
                <a:ln>
                  <a:noFill/>
                </a:ln>
                <a:solidFill>
                  <a:schemeClr val="tx1"/>
                </a:solidFill>
                <a:effectLst/>
                <a:uLnTx/>
                <a:uFillTx/>
                <a:latin typeface="Lucida Calligraphy" pitchFamily="66" charset="0"/>
                <a:ea typeface="+mn-ea"/>
                <a:cs typeface="+mn-cs"/>
              </a:rPr>
              <a:t>Sahih</a:t>
            </a:r>
            <a:r>
              <a:rPr kumimoji="0" lang="en-US" sz="3000" b="0" i="0" u="none" strike="noStrike" kern="1200" cap="none" spc="0" normalizeH="0" baseline="0" noProof="0" dirty="0" smtClean="0">
                <a:ln>
                  <a:noFill/>
                </a:ln>
                <a:solidFill>
                  <a:schemeClr val="tx1"/>
                </a:solidFill>
                <a:effectLst/>
                <a:uLnTx/>
                <a:uFillTx/>
                <a:latin typeface="Lucida Calligraphy" pitchFamily="66" charset="0"/>
                <a:ea typeface="+mn-ea"/>
                <a:cs typeface="+mn-cs"/>
              </a:rPr>
              <a:t> al-</a:t>
            </a:r>
            <a:r>
              <a:rPr kumimoji="0" lang="en-US" sz="3000" b="0" i="0" u="none" strike="noStrike" kern="1200" cap="none" spc="0" normalizeH="0" baseline="0" noProof="0" dirty="0" err="1" smtClean="0">
                <a:ln>
                  <a:noFill/>
                </a:ln>
                <a:solidFill>
                  <a:schemeClr val="tx1"/>
                </a:solidFill>
                <a:effectLst/>
                <a:uLnTx/>
                <a:uFillTx/>
                <a:latin typeface="Lucida Calligraphy" pitchFamily="66" charset="0"/>
                <a:ea typeface="+mn-ea"/>
                <a:cs typeface="+mn-cs"/>
              </a:rPr>
              <a:t>Bukhari</a:t>
            </a:r>
            <a:r>
              <a:rPr kumimoji="0" lang="en-US" sz="3000" b="0" i="0" u="none" strike="noStrike" kern="1200" cap="none" spc="0" normalizeH="0" baseline="0" noProof="0" dirty="0" smtClean="0">
                <a:ln>
                  <a:noFill/>
                </a:ln>
                <a:solidFill>
                  <a:schemeClr val="tx1"/>
                </a:solidFill>
                <a:effectLst/>
                <a:uLnTx/>
                <a:uFillTx/>
                <a:latin typeface="Lucida Calligraphy" pitchFamily="66" charset="0"/>
                <a:ea typeface="+mn-ea"/>
                <a:cs typeface="+mn-cs"/>
              </a:rPr>
              <a:t>, no: 5208) </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r>
            <a:br>
              <a:rPr kumimoji="0" lang="en-US" sz="3200" b="0" i="0" u="none" strike="noStrike" kern="1200" cap="none" spc="0" normalizeH="0" baseline="0" noProof="0" dirty="0" smtClean="0">
                <a:ln>
                  <a:noFill/>
                </a:ln>
                <a:solidFill>
                  <a:schemeClr val="tx1"/>
                </a:solidFill>
                <a:effectLst/>
                <a:uLnTx/>
                <a:uFillTx/>
                <a:latin typeface="+mn-lt"/>
                <a:ea typeface="+mn-ea"/>
                <a:cs typeface="+mn-cs"/>
              </a:rPr>
            </a:b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4900634"/>
          </a:xfrm>
        </p:spPr>
        <p:txBody>
          <a:bodyPr>
            <a:normAutofit/>
          </a:bodyPr>
          <a:lstStyle/>
          <a:p>
            <a:pPr>
              <a:buNone/>
            </a:pPr>
            <a:r>
              <a:rPr lang="en-US" dirty="0" smtClean="0"/>
              <a:t>	</a:t>
            </a:r>
            <a:r>
              <a:rPr lang="en-US" dirty="0" err="1" smtClean="0"/>
              <a:t>Abd</a:t>
            </a:r>
            <a:r>
              <a:rPr lang="en-US" dirty="0" smtClean="0"/>
              <a:t> Allah </a:t>
            </a:r>
            <a:r>
              <a:rPr lang="en-US" dirty="0" err="1" smtClean="0"/>
              <a:t>ibn</a:t>
            </a:r>
            <a:r>
              <a:rPr lang="en-US" dirty="0" smtClean="0"/>
              <a:t> </a:t>
            </a:r>
            <a:r>
              <a:rPr lang="en-US" dirty="0" err="1" smtClean="0"/>
              <a:t>Umar</a:t>
            </a:r>
            <a:r>
              <a:rPr lang="en-US" dirty="0" smtClean="0"/>
              <a:t> (RA) narrates that the Prophet(PBUH) said: </a:t>
            </a:r>
          </a:p>
          <a:p>
            <a:pPr>
              <a:buNone/>
            </a:pPr>
            <a:r>
              <a:rPr lang="en-US" dirty="0" smtClean="0"/>
              <a:t>	</a:t>
            </a:r>
            <a:r>
              <a:rPr lang="en-US" b="1" dirty="0" smtClean="0"/>
              <a:t>“Two types of dead meat and two types of blood have been made lawful for our consumption: The two dead meats are: fish and locust, and the two types of blood are: liver and spleen.” </a:t>
            </a:r>
          </a:p>
          <a:p>
            <a:pPr>
              <a:buNone/>
            </a:pPr>
            <a:r>
              <a:rPr lang="en-US" dirty="0" smtClean="0"/>
              <a:t>	</a:t>
            </a:r>
            <a:r>
              <a:rPr lang="en-US" sz="2800" dirty="0" smtClean="0">
                <a:latin typeface="Lucida Calligraphy" pitchFamily="66" charset="0"/>
              </a:rPr>
              <a:t>(Abu </a:t>
            </a:r>
            <a:r>
              <a:rPr lang="en-US" sz="2800" dirty="0" err="1" smtClean="0">
                <a:latin typeface="Lucida Calligraphy" pitchFamily="66" charset="0"/>
              </a:rPr>
              <a:t>Dawud</a:t>
            </a:r>
            <a:r>
              <a:rPr lang="en-US" sz="2800" dirty="0" smtClean="0">
                <a:latin typeface="Lucida Calligraphy" pitchFamily="66" charset="0"/>
              </a:rPr>
              <a:t>, Ahmad and </a:t>
            </a:r>
            <a:r>
              <a:rPr lang="en-US" sz="2800" dirty="0" err="1" smtClean="0">
                <a:latin typeface="Lucida Calligraphy" pitchFamily="66" charset="0"/>
              </a:rPr>
              <a:t>Ibn</a:t>
            </a:r>
            <a:r>
              <a:rPr lang="en-US" sz="2800" dirty="0" smtClean="0">
                <a:latin typeface="Lucida Calligraphy" pitchFamily="66" charset="0"/>
              </a:rPr>
              <a:t> </a:t>
            </a:r>
            <a:r>
              <a:rPr lang="en-US" sz="2800" dirty="0" err="1" smtClean="0">
                <a:latin typeface="Lucida Calligraphy" pitchFamily="66" charset="0"/>
              </a:rPr>
              <a:t>Majah</a:t>
            </a:r>
            <a:r>
              <a:rPr lang="en-US" sz="2800" dirty="0" smtClean="0">
                <a:latin typeface="Lucida Calligraphy" pitchFamily="66" charset="0"/>
              </a:rPr>
              <a:t>) </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0180" name="Picture 4" descr="http://pro.corbisimages.com/images/42-18759780.jpg?size=67&amp;uid=%7bc603cbba-28d3-4589-9b49-4fee18127681%7d"/>
          <p:cNvPicPr>
            <a:picLocks noChangeAspect="1" noChangeArrowheads="1"/>
          </p:cNvPicPr>
          <p:nvPr/>
        </p:nvPicPr>
        <p:blipFill>
          <a:blip r:embed="rId3"/>
          <a:srcRect l="11111" t="8333" r="11111" b="6250"/>
          <a:stretch>
            <a:fillRect/>
          </a:stretch>
        </p:blipFill>
        <p:spPr bwMode="auto">
          <a:xfrm>
            <a:off x="0" y="0"/>
            <a:ext cx="4683512" cy="6858000"/>
          </a:xfrm>
          <a:prstGeom prst="rect">
            <a:avLst/>
          </a:prstGeom>
          <a:noFill/>
        </p:spPr>
      </p:pic>
      <p:pic>
        <p:nvPicPr>
          <p:cNvPr id="50182" name="Picture 6" descr="http://pro.corbisimages.com/images/42-21933027.jpg?size=572&amp;uid=%7bddedb856-1bc1-4135-8ed4-9d93e5ee2b4c%7d"/>
          <p:cNvPicPr>
            <a:picLocks noChangeAspect="1" noChangeArrowheads="1"/>
          </p:cNvPicPr>
          <p:nvPr/>
        </p:nvPicPr>
        <p:blipFill>
          <a:blip r:embed="rId4"/>
          <a:srcRect t="6132"/>
          <a:stretch>
            <a:fillRect/>
          </a:stretch>
        </p:blipFill>
        <p:spPr bwMode="auto">
          <a:xfrm>
            <a:off x="4572001" y="0"/>
            <a:ext cx="4572000" cy="6858000"/>
          </a:xfrm>
          <a:prstGeom prst="rect">
            <a:avLst/>
          </a:prstGeom>
          <a:noFill/>
        </p:spPr>
      </p:pic>
      <p:pic>
        <p:nvPicPr>
          <p:cNvPr id="6" name="Picture 2" descr="http://www.tandtfoods.com/images/halal_large.gif"/>
          <p:cNvPicPr>
            <a:picLocks noChangeAspect="1" noChangeArrowheads="1"/>
          </p:cNvPicPr>
          <p:nvPr/>
        </p:nvPicPr>
        <p:blipFill>
          <a:blip r:embed="rId5"/>
          <a:srcRect/>
          <a:stretch>
            <a:fillRect/>
          </a:stretch>
        </p:blipFill>
        <p:spPr bwMode="auto">
          <a:xfrm>
            <a:off x="1643042" y="1000108"/>
            <a:ext cx="4953008" cy="495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8130" name="Picture 2" descr="http://pro.corbisimages.com/images/42-21251579.jpg?size=572&amp;uid=%7b9180bc79-0656-4285-b337-b5c64b60c1be%7d"/>
          <p:cNvPicPr>
            <a:picLocks noChangeAspect="1" noChangeArrowheads="1"/>
          </p:cNvPicPr>
          <p:nvPr/>
        </p:nvPicPr>
        <p:blipFill>
          <a:blip r:embed="rId3"/>
          <a:srcRect t="5208"/>
          <a:stretch>
            <a:fillRect/>
          </a:stretch>
        </p:blipFill>
        <p:spPr bwMode="auto">
          <a:xfrm>
            <a:off x="-1" y="0"/>
            <a:ext cx="4811135" cy="6858000"/>
          </a:xfrm>
          <a:prstGeom prst="rect">
            <a:avLst/>
          </a:prstGeom>
          <a:noFill/>
        </p:spPr>
      </p:pic>
      <p:pic>
        <p:nvPicPr>
          <p:cNvPr id="48132" name="Picture 4" descr="http://pro.corbisimages.com/images/42-16247500.jpg?size=67&amp;uid=%7b701dd8b9-9d4a-46e5-8307-1d7e3129a76b%7d"/>
          <p:cNvPicPr>
            <a:picLocks noChangeAspect="1" noChangeArrowheads="1"/>
          </p:cNvPicPr>
          <p:nvPr/>
        </p:nvPicPr>
        <p:blipFill>
          <a:blip r:embed="rId4"/>
          <a:srcRect t="12500"/>
          <a:stretch>
            <a:fillRect/>
          </a:stretch>
        </p:blipFill>
        <p:spPr bwMode="auto">
          <a:xfrm>
            <a:off x="4786315" y="3045023"/>
            <a:ext cx="4357684" cy="3812977"/>
          </a:xfrm>
          <a:prstGeom prst="rect">
            <a:avLst/>
          </a:prstGeom>
          <a:noFill/>
        </p:spPr>
      </p:pic>
      <p:pic>
        <p:nvPicPr>
          <p:cNvPr id="6" name="Picture 2" descr="http://www.tandtfoods.com/images/halal_large.gif"/>
          <p:cNvPicPr>
            <a:picLocks noChangeAspect="1" noChangeArrowheads="1"/>
          </p:cNvPicPr>
          <p:nvPr/>
        </p:nvPicPr>
        <p:blipFill>
          <a:blip r:embed="rId5"/>
          <a:srcRect/>
          <a:stretch>
            <a:fillRect/>
          </a:stretch>
        </p:blipFill>
        <p:spPr bwMode="auto">
          <a:xfrm>
            <a:off x="2214546" y="928670"/>
            <a:ext cx="4953008" cy="495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9154" name="Picture 2" descr="http://pro.corbisimages.com/images/42-16397116.jpg?size=572&amp;uid=%7b86f73688-f6ee-4561-b297-78f11aecd5c3%7d"/>
          <p:cNvPicPr>
            <a:picLocks noChangeAspect="1" noChangeArrowheads="1"/>
          </p:cNvPicPr>
          <p:nvPr/>
        </p:nvPicPr>
        <p:blipFill>
          <a:blip r:embed="rId3"/>
          <a:srcRect t="5208"/>
          <a:stretch>
            <a:fillRect/>
          </a:stretch>
        </p:blipFill>
        <p:spPr bwMode="auto">
          <a:xfrm>
            <a:off x="0" y="0"/>
            <a:ext cx="4500561" cy="6858000"/>
          </a:xfrm>
          <a:prstGeom prst="rect">
            <a:avLst/>
          </a:prstGeom>
          <a:noFill/>
        </p:spPr>
      </p:pic>
      <p:pic>
        <p:nvPicPr>
          <p:cNvPr id="49156" name="Picture 4" descr="http://pro.corbisimages.com/images/42-16246298.jpg?size=67&amp;uid=%7b1e2942ab-b32f-48e8-bfee-edde62a1cfce%7d"/>
          <p:cNvPicPr>
            <a:picLocks noChangeAspect="1" noChangeArrowheads="1"/>
          </p:cNvPicPr>
          <p:nvPr/>
        </p:nvPicPr>
        <p:blipFill>
          <a:blip r:embed="rId4"/>
          <a:srcRect t="8704"/>
          <a:stretch>
            <a:fillRect/>
          </a:stretch>
        </p:blipFill>
        <p:spPr bwMode="auto">
          <a:xfrm>
            <a:off x="4572001" y="0"/>
            <a:ext cx="4572000" cy="6858000"/>
          </a:xfrm>
          <a:prstGeom prst="rect">
            <a:avLst/>
          </a:prstGeom>
          <a:noFill/>
        </p:spPr>
      </p:pic>
      <p:pic>
        <p:nvPicPr>
          <p:cNvPr id="6" name="Picture 2" descr="http://www.tandtfoods.com/images/halal_large.gif"/>
          <p:cNvPicPr>
            <a:picLocks noChangeAspect="1" noChangeArrowheads="1"/>
          </p:cNvPicPr>
          <p:nvPr/>
        </p:nvPicPr>
        <p:blipFill>
          <a:blip r:embed="rId5"/>
          <a:srcRect/>
          <a:stretch>
            <a:fillRect/>
          </a:stretch>
        </p:blipFill>
        <p:spPr bwMode="auto">
          <a:xfrm>
            <a:off x="2143108" y="1000108"/>
            <a:ext cx="4953008" cy="495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3908" name="Picture 4" descr="http://www.bluegrace.com/liver.jpg"/>
          <p:cNvPicPr>
            <a:picLocks noChangeAspect="1" noChangeArrowheads="1"/>
          </p:cNvPicPr>
          <p:nvPr/>
        </p:nvPicPr>
        <p:blipFill>
          <a:blip r:embed="rId3"/>
          <a:srcRect/>
          <a:stretch>
            <a:fillRect/>
          </a:stretch>
        </p:blipFill>
        <p:spPr bwMode="auto">
          <a:xfrm>
            <a:off x="428596" y="3143248"/>
            <a:ext cx="4953003" cy="3714752"/>
          </a:xfrm>
          <a:prstGeom prst="rect">
            <a:avLst/>
          </a:prstGeom>
          <a:noFill/>
          <a:effectLst>
            <a:softEdge rad="317500"/>
          </a:effectLst>
        </p:spPr>
      </p:pic>
      <p:pic>
        <p:nvPicPr>
          <p:cNvPr id="123910" name="Picture 6" descr="http://editorial.sidereel.com/Images/Promos/bizarrefoods11.jpg"/>
          <p:cNvPicPr>
            <a:picLocks noChangeAspect="1" noChangeArrowheads="1"/>
          </p:cNvPicPr>
          <p:nvPr/>
        </p:nvPicPr>
        <p:blipFill>
          <a:blip r:embed="rId4"/>
          <a:srcRect l="18571" t="62858" r="28928"/>
          <a:stretch>
            <a:fillRect/>
          </a:stretch>
        </p:blipFill>
        <p:spPr bwMode="auto">
          <a:xfrm>
            <a:off x="500034" y="214290"/>
            <a:ext cx="5519985" cy="2928934"/>
          </a:xfrm>
          <a:prstGeom prst="rect">
            <a:avLst/>
          </a:prstGeom>
          <a:noFill/>
          <a:effectLst>
            <a:softEdge rad="317500"/>
          </a:effectLst>
        </p:spPr>
      </p:pic>
      <p:pic>
        <p:nvPicPr>
          <p:cNvPr id="123906" name="Picture 2" descr="http://www.dpi.qld.gov.au/images/Biosecurity_GeneralPlantHealthPestsDiseaseAndWeeds/Locust-Migratory-Adult-500.jpg"/>
          <p:cNvPicPr>
            <a:picLocks noChangeAspect="1" noChangeArrowheads="1"/>
          </p:cNvPicPr>
          <p:nvPr/>
        </p:nvPicPr>
        <p:blipFill>
          <a:blip r:embed="rId5"/>
          <a:srcRect/>
          <a:stretch>
            <a:fillRect/>
          </a:stretch>
        </p:blipFill>
        <p:spPr bwMode="auto">
          <a:xfrm>
            <a:off x="4381500" y="2143116"/>
            <a:ext cx="4762500" cy="2886075"/>
          </a:xfrm>
          <a:prstGeom prst="rect">
            <a:avLst/>
          </a:prstGeom>
          <a:noFill/>
          <a:effectLst>
            <a:softEdge rad="317500"/>
          </a:effectLst>
        </p:spPr>
      </p:pic>
      <p:pic>
        <p:nvPicPr>
          <p:cNvPr id="7" name="Picture 2" descr="http://www.tandtfoods.com/images/halal_large.gif"/>
          <p:cNvPicPr>
            <a:picLocks noChangeAspect="1" noChangeArrowheads="1"/>
          </p:cNvPicPr>
          <p:nvPr/>
        </p:nvPicPr>
        <p:blipFill>
          <a:blip r:embed="rId6"/>
          <a:srcRect/>
          <a:stretch>
            <a:fillRect/>
          </a:stretch>
        </p:blipFill>
        <p:spPr bwMode="auto">
          <a:xfrm>
            <a:off x="2143108" y="1000108"/>
            <a:ext cx="4953008" cy="495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Lucida Calligraphy" pitchFamily="66" charset="0"/>
              </a:rPr>
              <a:t>Islamic Slaughtering</a:t>
            </a:r>
            <a:r>
              <a:rPr lang="en-US" b="1" dirty="0" smtClean="0"/>
              <a:t/>
            </a:r>
            <a:br>
              <a:rPr lang="en-US" b="1" dirty="0" smtClean="0"/>
            </a:br>
            <a:r>
              <a:rPr lang="en-US" b="1" i="1" dirty="0" smtClean="0"/>
              <a:t>“ZABEEHAH”</a:t>
            </a:r>
            <a:endParaRPr lang="en-US" i="1" dirty="0"/>
          </a:p>
        </p:txBody>
      </p:sp>
      <p:sp>
        <p:nvSpPr>
          <p:cNvPr id="3" name="Content Placeholder 2"/>
          <p:cNvSpPr>
            <a:spLocks noGrp="1"/>
          </p:cNvSpPr>
          <p:nvPr>
            <p:ph idx="1"/>
          </p:nvPr>
        </p:nvSpPr>
        <p:spPr/>
        <p:txBody>
          <a:bodyPr>
            <a:normAutofit/>
          </a:bodyPr>
          <a:lstStyle/>
          <a:p>
            <a:endParaRPr lang="en-US" b="1" dirty="0" smtClean="0"/>
          </a:p>
        </p:txBody>
      </p:sp>
      <p:pic>
        <p:nvPicPr>
          <p:cNvPr id="4" name="Picture 2" descr="http://ae.imcode.com/en/images/halal_hand_closeup-1.jpg"/>
          <p:cNvPicPr>
            <a:picLocks noChangeAspect="1" noChangeArrowheads="1"/>
          </p:cNvPicPr>
          <p:nvPr/>
        </p:nvPicPr>
        <p:blipFill>
          <a:blip r:embed="rId3"/>
          <a:srcRect/>
          <a:stretch>
            <a:fillRect/>
          </a:stretch>
        </p:blipFill>
        <p:spPr bwMode="auto">
          <a:xfrm>
            <a:off x="1285852" y="1643050"/>
            <a:ext cx="6500858" cy="4972278"/>
          </a:xfrm>
          <a:prstGeom prst="rect">
            <a:avLst/>
          </a:prstGeom>
          <a:noFill/>
          <a:effectLst>
            <a:softEdge rad="317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b="1" dirty="0" smtClean="0">
                <a:latin typeface="Lucida Calligraphy" pitchFamily="66" charset="0"/>
              </a:rPr>
              <a:t>BON APPETIT</a:t>
            </a:r>
            <a:endParaRPr lang="en-US" sz="7200" b="1" dirty="0">
              <a:latin typeface="Lucida Calligraphy" pitchFamily="66" charset="0"/>
            </a:endParaRPr>
          </a:p>
        </p:txBody>
      </p:sp>
      <p:sp>
        <p:nvSpPr>
          <p:cNvPr id="3" name="Content Placeholder 2"/>
          <p:cNvSpPr>
            <a:spLocks noGrp="1"/>
          </p:cNvSpPr>
          <p:nvPr>
            <p:ph idx="1"/>
          </p:nvPr>
        </p:nvSpPr>
        <p:spPr/>
        <p:txBody>
          <a:bodyPr/>
          <a:lstStyle/>
          <a:p>
            <a:endParaRPr lang="en-US"/>
          </a:p>
        </p:txBody>
      </p:sp>
      <p:pic>
        <p:nvPicPr>
          <p:cNvPr id="80898" name="Picture 2" descr="http://readingeagle.com/classifiedsite/largegeneral/Dinner-Is-Served.jpg"/>
          <p:cNvPicPr>
            <a:picLocks noChangeAspect="1" noChangeArrowheads="1"/>
          </p:cNvPicPr>
          <p:nvPr/>
        </p:nvPicPr>
        <p:blipFill>
          <a:blip r:embed="rId3"/>
          <a:srcRect/>
          <a:stretch>
            <a:fillRect/>
          </a:stretch>
        </p:blipFill>
        <p:spPr bwMode="auto">
          <a:xfrm>
            <a:off x="0" y="0"/>
            <a:ext cx="9144000" cy="6858001"/>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i="1" dirty="0" smtClean="0"/>
              <a:t>	</a:t>
            </a:r>
            <a:r>
              <a:rPr lang="en-US" dirty="0" smtClean="0"/>
              <a:t>"Verily Allah has prescribed proficiency in all things. Thus, if you kill, kill well; and if you slaughter, slaughter well. Let each one of you sharpen his blade and let him spare suffering to the animal he slaughters." </a:t>
            </a:r>
          </a:p>
          <a:p>
            <a:pPr>
              <a:buNone/>
            </a:pPr>
            <a:endParaRPr lang="en-US" sz="800" dirty="0" smtClean="0"/>
          </a:p>
          <a:p>
            <a:pPr>
              <a:buNone/>
            </a:pPr>
            <a:r>
              <a:rPr lang="en-US" dirty="0" smtClean="0"/>
              <a:t>	</a:t>
            </a:r>
            <a:r>
              <a:rPr lang="en-US" sz="2800" dirty="0" smtClean="0">
                <a:latin typeface="Lucida Calligraphy" pitchFamily="66" charset="0"/>
              </a:rPr>
              <a:t>[</a:t>
            </a:r>
            <a:r>
              <a:rPr lang="en-US" sz="2800" dirty="0" err="1" smtClean="0">
                <a:latin typeface="Lucida Calligraphy" pitchFamily="66" charset="0"/>
              </a:rPr>
              <a:t>Sahih</a:t>
            </a:r>
            <a:r>
              <a:rPr lang="en-US" sz="2800" dirty="0" smtClean="0">
                <a:latin typeface="Lucida Calligraphy" pitchFamily="66" charset="0"/>
              </a:rPr>
              <a:t> Muslim #5167]</a:t>
            </a: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42" name="Picture 2" descr="http://www.couns.msu.edu/images/alcohol-free.jpg"/>
          <p:cNvPicPr>
            <a:picLocks noChangeAspect="1" noChangeArrowheads="1"/>
          </p:cNvPicPr>
          <p:nvPr/>
        </p:nvPicPr>
        <p:blipFill>
          <a:blip r:embed="rId3"/>
          <a:srcRect/>
          <a:stretch>
            <a:fillRect/>
          </a:stretch>
        </p:blipFill>
        <p:spPr bwMode="auto">
          <a:xfrm>
            <a:off x="214282" y="142852"/>
            <a:ext cx="3095625" cy="3095625"/>
          </a:xfrm>
          <a:prstGeom prst="rect">
            <a:avLst/>
          </a:prstGeom>
          <a:noFill/>
        </p:spPr>
      </p:pic>
      <p:pic>
        <p:nvPicPr>
          <p:cNvPr id="61444" name="Picture 4" descr="http://www.designofsignage.com/application/symbol/building/image/600x600/no-alcohol.jpg"/>
          <p:cNvPicPr>
            <a:picLocks noChangeAspect="1" noChangeArrowheads="1"/>
          </p:cNvPicPr>
          <p:nvPr/>
        </p:nvPicPr>
        <p:blipFill>
          <a:blip r:embed="rId4"/>
          <a:srcRect/>
          <a:stretch>
            <a:fillRect/>
          </a:stretch>
        </p:blipFill>
        <p:spPr bwMode="auto">
          <a:xfrm>
            <a:off x="4357654" y="0"/>
            <a:ext cx="4786346" cy="4786346"/>
          </a:xfrm>
          <a:prstGeom prst="rect">
            <a:avLst/>
          </a:prstGeom>
          <a:noFill/>
        </p:spPr>
      </p:pic>
      <p:pic>
        <p:nvPicPr>
          <p:cNvPr id="6" name="Picture 4" descr="http://unclesadvice.com/yahoo_site_admin/assets/images/NoDrugs.92151247.jpg"/>
          <p:cNvPicPr>
            <a:picLocks noChangeAspect="1" noChangeArrowheads="1"/>
          </p:cNvPicPr>
          <p:nvPr/>
        </p:nvPicPr>
        <p:blipFill>
          <a:blip r:embed="rId5" cstate="print"/>
          <a:srcRect/>
          <a:stretch>
            <a:fillRect/>
          </a:stretch>
        </p:blipFill>
        <p:spPr bwMode="auto">
          <a:xfrm>
            <a:off x="428596" y="3643314"/>
            <a:ext cx="2681302" cy="2681302"/>
          </a:xfrm>
          <a:prstGeom prst="rect">
            <a:avLst/>
          </a:prstGeom>
          <a:noFill/>
        </p:spPr>
      </p:pic>
      <p:pic>
        <p:nvPicPr>
          <p:cNvPr id="7" name="Picture 2" descr="http://www.cityofsparks.us/governing/departments/police/images/Sayno.gif"/>
          <p:cNvPicPr>
            <a:picLocks noChangeAspect="1" noChangeArrowheads="1"/>
          </p:cNvPicPr>
          <p:nvPr/>
        </p:nvPicPr>
        <p:blipFill>
          <a:blip r:embed="rId6"/>
          <a:srcRect/>
          <a:stretch>
            <a:fillRect/>
          </a:stretch>
        </p:blipFill>
        <p:spPr bwMode="auto">
          <a:xfrm>
            <a:off x="3571868" y="3500438"/>
            <a:ext cx="2286015" cy="2832784"/>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53256" name="Picture 8" descr="http://cdn.wn.com/ph/img/a2/a4/cffb36eaec929e3af169ca9debe5-grande.jpg"/>
          <p:cNvPicPr>
            <a:picLocks noChangeAspect="1" noChangeArrowheads="1"/>
          </p:cNvPicPr>
          <p:nvPr/>
        </p:nvPicPr>
        <p:blipFill>
          <a:blip r:embed="rId3"/>
          <a:srcRect/>
          <a:stretch>
            <a:fillRect/>
          </a:stretch>
        </p:blipFill>
        <p:spPr bwMode="auto">
          <a:xfrm>
            <a:off x="-214346" y="2428868"/>
            <a:ext cx="4457700" cy="3343275"/>
          </a:xfrm>
          <a:prstGeom prst="rect">
            <a:avLst/>
          </a:prstGeom>
          <a:noFill/>
          <a:scene3d>
            <a:camera prst="isometricRightUp"/>
            <a:lightRig rig="threePt" dir="t"/>
          </a:scene3d>
          <a:sp3d>
            <a:bevelT prst="angle"/>
          </a:sp3d>
        </p:spPr>
      </p:pic>
      <p:pic>
        <p:nvPicPr>
          <p:cNvPr id="53252" name="Picture 4" descr="http://www.lynns.in/images/food/processedfood1.gif"/>
          <p:cNvPicPr>
            <a:picLocks noChangeAspect="1" noChangeArrowheads="1"/>
          </p:cNvPicPr>
          <p:nvPr/>
        </p:nvPicPr>
        <p:blipFill>
          <a:blip r:embed="rId4"/>
          <a:srcRect/>
          <a:stretch>
            <a:fillRect/>
          </a:stretch>
        </p:blipFill>
        <p:spPr bwMode="auto">
          <a:xfrm>
            <a:off x="1500166" y="2643182"/>
            <a:ext cx="4290397" cy="3200404"/>
          </a:xfrm>
          <a:prstGeom prst="rect">
            <a:avLst/>
          </a:prstGeom>
          <a:noFill/>
          <a:scene3d>
            <a:camera prst="isometricRightUp"/>
            <a:lightRig rig="threePt" dir="t"/>
          </a:scene3d>
          <a:sp3d>
            <a:bevelT prst="angle"/>
          </a:sp3d>
        </p:spPr>
      </p:pic>
      <p:sp>
        <p:nvSpPr>
          <p:cNvPr id="2" name="Title 1"/>
          <p:cNvSpPr>
            <a:spLocks noGrp="1"/>
          </p:cNvSpPr>
          <p:nvPr>
            <p:ph type="title"/>
          </p:nvPr>
        </p:nvSpPr>
        <p:spPr/>
        <p:txBody>
          <a:bodyPr/>
          <a:lstStyle/>
          <a:p>
            <a:endParaRPr lang="en-US"/>
          </a:p>
        </p:txBody>
      </p:sp>
      <p:pic>
        <p:nvPicPr>
          <p:cNvPr id="53250" name="Picture 2" descr="http://blog.kir.com/archives/images/junkfoodjunky.jpg"/>
          <p:cNvPicPr>
            <a:picLocks noChangeAspect="1" noChangeArrowheads="1"/>
          </p:cNvPicPr>
          <p:nvPr/>
        </p:nvPicPr>
        <p:blipFill>
          <a:blip r:embed="rId5"/>
          <a:srcRect/>
          <a:stretch>
            <a:fillRect/>
          </a:stretch>
        </p:blipFill>
        <p:spPr bwMode="auto">
          <a:xfrm>
            <a:off x="3500430" y="2643182"/>
            <a:ext cx="3810000" cy="3581400"/>
          </a:xfrm>
          <a:prstGeom prst="rect">
            <a:avLst/>
          </a:prstGeom>
          <a:noFill/>
          <a:scene3d>
            <a:camera prst="isometricRightUp"/>
            <a:lightRig rig="threePt" dir="t"/>
          </a:scene3d>
          <a:sp3d>
            <a:bevelT prst="angle"/>
          </a:sp3d>
        </p:spPr>
      </p:pic>
      <p:pic>
        <p:nvPicPr>
          <p:cNvPr id="53254" name="Picture 6" descr="http://print.spinco-dev.com/sitecore/content/Home/JBT%20FoodTech/~/media/JBT%20FoodTech/Images/Solutions/BusinessAreas/Processed%20Food%202.ashx?bc=%23FFFFFF&amp;w=460"/>
          <p:cNvPicPr>
            <a:picLocks noChangeAspect="1" noChangeArrowheads="1"/>
          </p:cNvPicPr>
          <p:nvPr/>
        </p:nvPicPr>
        <p:blipFill>
          <a:blip r:embed="rId6"/>
          <a:srcRect/>
          <a:stretch>
            <a:fillRect/>
          </a:stretch>
        </p:blipFill>
        <p:spPr bwMode="auto">
          <a:xfrm>
            <a:off x="4572000" y="2643182"/>
            <a:ext cx="5329427" cy="3614742"/>
          </a:xfrm>
          <a:prstGeom prst="rect">
            <a:avLst/>
          </a:prstGeom>
          <a:noFill/>
          <a:scene3d>
            <a:camera prst="isometricRightUp"/>
            <a:lightRig rig="threePt" dir="t"/>
          </a:scene3d>
          <a:sp3d>
            <a:bevelT prst="angle"/>
          </a:sp3d>
        </p:spPr>
      </p:pic>
      <p:pic>
        <p:nvPicPr>
          <p:cNvPr id="120834" name="Picture 2" descr="http://blog.foodfacts.com/wp-content/uploads/2009/09/processed-foods3.jpg"/>
          <p:cNvPicPr>
            <a:picLocks noChangeAspect="1" noChangeArrowheads="1"/>
          </p:cNvPicPr>
          <p:nvPr/>
        </p:nvPicPr>
        <p:blipFill>
          <a:blip r:embed="rId7"/>
          <a:srcRect/>
          <a:stretch>
            <a:fillRect/>
          </a:stretch>
        </p:blipFill>
        <p:spPr bwMode="auto">
          <a:xfrm>
            <a:off x="285720" y="0"/>
            <a:ext cx="2500329" cy="3017157"/>
          </a:xfrm>
          <a:prstGeom prst="rect">
            <a:avLst/>
          </a:prstGeom>
          <a:noFill/>
          <a:effectLst>
            <a:softEdge rad="317500"/>
          </a:effectLst>
        </p:spPr>
      </p:pic>
      <p:pic>
        <p:nvPicPr>
          <p:cNvPr id="53258" name="Picture 10" descr="http://taniachin.info/wp-content/uploads/2009/03/food_question.jpg"/>
          <p:cNvPicPr>
            <a:picLocks noChangeAspect="1" noChangeArrowheads="1"/>
          </p:cNvPicPr>
          <p:nvPr/>
        </p:nvPicPr>
        <p:blipFill>
          <a:blip r:embed="rId8"/>
          <a:srcRect/>
          <a:stretch>
            <a:fillRect/>
          </a:stretch>
        </p:blipFill>
        <p:spPr bwMode="auto">
          <a:xfrm>
            <a:off x="2500298" y="2071678"/>
            <a:ext cx="4714908" cy="4192557"/>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3258"/>
                                        </p:tgtEl>
                                        <p:attrNameLst>
                                          <p:attrName>style.visibility</p:attrName>
                                        </p:attrNameLst>
                                      </p:cBhvr>
                                      <p:to>
                                        <p:strVal val="visible"/>
                                      </p:to>
                                    </p:set>
                                    <p:animScale>
                                      <p:cBhvr>
                                        <p:cTn id="7" dur="1000" decel="50000" fill="hold">
                                          <p:stCondLst>
                                            <p:cond delay="0"/>
                                          </p:stCondLst>
                                        </p:cTn>
                                        <p:tgtEl>
                                          <p:spTgt spid="532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3258"/>
                                        </p:tgtEl>
                                        <p:attrNameLst>
                                          <p:attrName>ppt_x</p:attrName>
                                          <p:attrName>ppt_y</p:attrName>
                                        </p:attrNameLst>
                                      </p:cBhvr>
                                    </p:animMotion>
                                    <p:animEffect transition="in" filter="fade">
                                      <p:cBhvr>
                                        <p:cTn id="9" dur="1000"/>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b="1" dirty="0" smtClean="0"/>
              <a:t>Look for the “</a:t>
            </a:r>
            <a:r>
              <a:rPr lang="en-US" b="1" dirty="0" err="1" smtClean="0"/>
              <a:t>Halal</a:t>
            </a:r>
            <a:r>
              <a:rPr lang="en-US" b="1" dirty="0" smtClean="0"/>
              <a:t>” label on the package</a:t>
            </a:r>
            <a:endParaRPr lang="en-US" b="1" dirty="0"/>
          </a:p>
        </p:txBody>
      </p:sp>
      <p:sp>
        <p:nvSpPr>
          <p:cNvPr id="3" name="Content Placeholder 2"/>
          <p:cNvSpPr>
            <a:spLocks noGrp="1"/>
          </p:cNvSpPr>
          <p:nvPr>
            <p:ph idx="1"/>
          </p:nvPr>
        </p:nvSpPr>
        <p:spPr/>
        <p:txBody>
          <a:bodyPr/>
          <a:lstStyle/>
          <a:p>
            <a:endParaRPr lang="en-US" dirty="0"/>
          </a:p>
        </p:txBody>
      </p:sp>
      <p:pic>
        <p:nvPicPr>
          <p:cNvPr id="129026" name="Picture 2" descr="http://gift-malaysia.com/images/halal-food.jpg"/>
          <p:cNvPicPr>
            <a:picLocks noChangeAspect="1" noChangeArrowheads="1"/>
          </p:cNvPicPr>
          <p:nvPr/>
        </p:nvPicPr>
        <p:blipFill>
          <a:blip r:embed="rId3"/>
          <a:srcRect/>
          <a:stretch>
            <a:fillRect/>
          </a:stretch>
        </p:blipFill>
        <p:spPr bwMode="auto">
          <a:xfrm>
            <a:off x="214282" y="1000108"/>
            <a:ext cx="3222750" cy="3900496"/>
          </a:xfrm>
          <a:prstGeom prst="rect">
            <a:avLst/>
          </a:prstGeom>
          <a:noFill/>
          <a:scene3d>
            <a:camera prst="orthographicFront"/>
            <a:lightRig rig="threePt" dir="t"/>
          </a:scene3d>
          <a:sp3d>
            <a:bevelT prst="angle"/>
          </a:sp3d>
        </p:spPr>
      </p:pic>
      <p:sp>
        <p:nvSpPr>
          <p:cNvPr id="7" name="Oval 6"/>
          <p:cNvSpPr/>
          <p:nvPr/>
        </p:nvSpPr>
        <p:spPr>
          <a:xfrm>
            <a:off x="2071670" y="1357298"/>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9032" name="Picture 8" descr="http://www.makepakistanbetter.com/aimages7/lays180509.jpg"/>
          <p:cNvPicPr>
            <a:picLocks noChangeAspect="1" noChangeArrowheads="1"/>
          </p:cNvPicPr>
          <p:nvPr/>
        </p:nvPicPr>
        <p:blipFill>
          <a:blip r:embed="rId4"/>
          <a:srcRect/>
          <a:stretch>
            <a:fillRect/>
          </a:stretch>
        </p:blipFill>
        <p:spPr bwMode="auto">
          <a:xfrm>
            <a:off x="4929190" y="1571612"/>
            <a:ext cx="3905250" cy="3200400"/>
          </a:xfrm>
          <a:prstGeom prst="rect">
            <a:avLst/>
          </a:prstGeom>
          <a:noFill/>
          <a:scene3d>
            <a:camera prst="orthographicFront"/>
            <a:lightRig rig="threePt" dir="t"/>
          </a:scene3d>
          <a:sp3d>
            <a:bevelT prst="angle"/>
          </a:sp3d>
        </p:spPr>
      </p:pic>
      <p:pic>
        <p:nvPicPr>
          <p:cNvPr id="129033" name="Picture 9" descr="C:\Documents and Settings\TOSHIBA\Desktop\DSC07097[1].JPG"/>
          <p:cNvPicPr>
            <a:picLocks noChangeAspect="1" noChangeArrowheads="1"/>
          </p:cNvPicPr>
          <p:nvPr/>
        </p:nvPicPr>
        <p:blipFill>
          <a:blip r:embed="rId5"/>
          <a:srcRect/>
          <a:stretch>
            <a:fillRect/>
          </a:stretch>
        </p:blipFill>
        <p:spPr bwMode="auto">
          <a:xfrm>
            <a:off x="2500298" y="3714752"/>
            <a:ext cx="3810000" cy="2857500"/>
          </a:xfrm>
          <a:prstGeom prst="rect">
            <a:avLst/>
          </a:prstGeom>
          <a:noFill/>
          <a:scene3d>
            <a:camera prst="orthographicFront"/>
            <a:lightRig rig="threePt" dir="t"/>
          </a:scene3d>
          <a:sp3d>
            <a:bevelT prst="angle"/>
          </a:sp3d>
        </p:spPr>
      </p:pic>
      <p:sp>
        <p:nvSpPr>
          <p:cNvPr id="10" name="Oval 9"/>
          <p:cNvSpPr/>
          <p:nvPr/>
        </p:nvSpPr>
        <p:spPr>
          <a:xfrm>
            <a:off x="3643306" y="4500570"/>
            <a:ext cx="1143008"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0"/>
                                        </p:tgtEl>
                                        <p:attrNameLst>
                                          <p:attrName>ppt_x</p:attrName>
                                          <p:attrName>ppt_y</p:attrName>
                                        </p:attrNameLst>
                                      </p:cBhvr>
                                    </p:animMotion>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http://www.australianislammonitor.org/uploads/pics/halalyogurt.jpg"/>
          <p:cNvPicPr>
            <a:picLocks noChangeAspect="1" noChangeArrowheads="1"/>
          </p:cNvPicPr>
          <p:nvPr/>
        </p:nvPicPr>
        <p:blipFill>
          <a:blip r:embed="rId3"/>
          <a:srcRect/>
          <a:stretch>
            <a:fillRect/>
          </a:stretch>
        </p:blipFill>
        <p:spPr bwMode="auto">
          <a:xfrm>
            <a:off x="428596" y="1214422"/>
            <a:ext cx="8416172" cy="4890102"/>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7" name="Picture 2" descr="http://pro.corbisimages.com/images/42-16769290.jpg?size=67&amp;uid=%7b6c9319ba-cb67-48e2-b658-7887d59127c4%7d"/>
          <p:cNvPicPr>
            <a:picLocks noChangeAspect="1" noChangeArrowheads="1"/>
          </p:cNvPicPr>
          <p:nvPr/>
        </p:nvPicPr>
        <p:blipFill>
          <a:blip r:embed="rId3"/>
          <a:srcRect l="26953" t="11364"/>
          <a:stretch>
            <a:fillRect/>
          </a:stretch>
        </p:blipFill>
        <p:spPr bwMode="auto">
          <a:xfrm>
            <a:off x="5975557" y="1142984"/>
            <a:ext cx="3168443" cy="2643182"/>
          </a:xfrm>
          <a:prstGeom prst="rect">
            <a:avLst/>
          </a:prstGeom>
          <a:noFill/>
          <a:scene3d>
            <a:camera prst="isometricOffAxis2Left"/>
            <a:lightRig rig="threePt" dir="t"/>
          </a:scene3d>
        </p:spPr>
      </p:pic>
      <p:sp>
        <p:nvSpPr>
          <p:cNvPr id="2" name="Title 1"/>
          <p:cNvSpPr>
            <a:spLocks noGrp="1"/>
          </p:cNvSpPr>
          <p:nvPr>
            <p:ph type="title"/>
          </p:nvPr>
        </p:nvSpPr>
        <p:spPr>
          <a:xfrm>
            <a:off x="428596" y="0"/>
            <a:ext cx="8229600" cy="1143000"/>
          </a:xfrm>
        </p:spPr>
        <p:txBody>
          <a:bodyPr/>
          <a:lstStyle/>
          <a:p>
            <a:r>
              <a:rPr lang="en-US" b="1" dirty="0" smtClean="0"/>
              <a:t>When eating out – find “</a:t>
            </a:r>
            <a:r>
              <a:rPr lang="en-US" b="1" dirty="0" err="1" smtClean="0"/>
              <a:t>halal</a:t>
            </a:r>
            <a:r>
              <a:rPr lang="en-US" b="1" dirty="0" smtClean="0"/>
              <a:t>” </a:t>
            </a:r>
            <a:endParaRPr lang="en-US" b="1" dirty="0"/>
          </a:p>
        </p:txBody>
      </p:sp>
      <p:sp>
        <p:nvSpPr>
          <p:cNvPr id="3" name="Content Placeholder 2"/>
          <p:cNvSpPr>
            <a:spLocks noGrp="1"/>
          </p:cNvSpPr>
          <p:nvPr>
            <p:ph idx="1"/>
          </p:nvPr>
        </p:nvSpPr>
        <p:spPr/>
        <p:txBody>
          <a:bodyPr/>
          <a:lstStyle/>
          <a:p>
            <a:endParaRPr lang="en-US" dirty="0"/>
          </a:p>
        </p:txBody>
      </p:sp>
      <p:pic>
        <p:nvPicPr>
          <p:cNvPr id="90114" name="Picture 2" descr="http://doctorbulldog.files.wordpress.com/2008/03/halalkfc.jpg"/>
          <p:cNvPicPr>
            <a:picLocks noChangeAspect="1" noChangeArrowheads="1"/>
          </p:cNvPicPr>
          <p:nvPr/>
        </p:nvPicPr>
        <p:blipFill>
          <a:blip r:embed="rId4"/>
          <a:srcRect l="25909" r="11364"/>
          <a:stretch>
            <a:fillRect/>
          </a:stretch>
        </p:blipFill>
        <p:spPr bwMode="auto">
          <a:xfrm>
            <a:off x="-142908" y="2786058"/>
            <a:ext cx="3286148" cy="3924300"/>
          </a:xfrm>
          <a:prstGeom prst="rect">
            <a:avLst/>
          </a:prstGeom>
          <a:noFill/>
          <a:scene3d>
            <a:camera prst="isometricOffAxis1Right"/>
            <a:lightRig rig="threePt" dir="t"/>
          </a:scene3d>
        </p:spPr>
      </p:pic>
      <p:pic>
        <p:nvPicPr>
          <p:cNvPr id="6" name="Picture 4" descr="http://pro.corbisimages.com/images/42-16769289.jpg?size=67&amp;uid=%7bb5ec945f-2ed7-4a9d-b799-bf923d153bd0%7d"/>
          <p:cNvPicPr>
            <a:picLocks noChangeAspect="1" noChangeArrowheads="1"/>
          </p:cNvPicPr>
          <p:nvPr/>
        </p:nvPicPr>
        <p:blipFill>
          <a:blip r:embed="rId5"/>
          <a:srcRect t="12153"/>
          <a:stretch>
            <a:fillRect/>
          </a:stretch>
        </p:blipFill>
        <p:spPr bwMode="auto">
          <a:xfrm>
            <a:off x="2214546" y="2071678"/>
            <a:ext cx="3855167" cy="2285992"/>
          </a:xfrm>
          <a:prstGeom prst="rect">
            <a:avLst/>
          </a:prstGeom>
          <a:noFill/>
          <a:scene3d>
            <a:camera prst="orthographicFront"/>
            <a:lightRig rig="threePt" dir="t"/>
          </a:scene3d>
          <a:sp3d>
            <a:bevelT prst="angle"/>
          </a:sp3d>
        </p:spPr>
      </p:pic>
      <p:pic>
        <p:nvPicPr>
          <p:cNvPr id="8" name="Picture 2" descr="http://pro.corbisimages.com/images/42-16886733.jpg?size=67&amp;uid=%7bf76bc098-a0ed-4582-afc8-da224ad4f993%7d"/>
          <p:cNvPicPr>
            <a:picLocks noChangeAspect="1" noChangeArrowheads="1"/>
          </p:cNvPicPr>
          <p:nvPr/>
        </p:nvPicPr>
        <p:blipFill>
          <a:blip r:embed="rId6"/>
          <a:srcRect/>
          <a:stretch>
            <a:fillRect/>
          </a:stretch>
        </p:blipFill>
        <p:spPr bwMode="auto">
          <a:xfrm>
            <a:off x="5396470" y="4357694"/>
            <a:ext cx="3747530" cy="2500306"/>
          </a:xfrm>
          <a:prstGeom prst="rect">
            <a:avLst/>
          </a:prstGeom>
          <a:noFill/>
          <a:scene3d>
            <a:camera prst="isometricOffAxis2Left"/>
            <a:lightRig rig="threePt" dir="t"/>
          </a:scene3d>
        </p:spPr>
      </p:pic>
      <p:pic>
        <p:nvPicPr>
          <p:cNvPr id="9" name="Picture 4" descr="http://farm4.static.flickr.com/3206/2913052372_20c4e526a1.jpg"/>
          <p:cNvPicPr>
            <a:picLocks noChangeAspect="1" noChangeArrowheads="1"/>
          </p:cNvPicPr>
          <p:nvPr/>
        </p:nvPicPr>
        <p:blipFill>
          <a:blip r:embed="rId7"/>
          <a:srcRect l="39000" b="23192"/>
          <a:stretch>
            <a:fillRect/>
          </a:stretch>
        </p:blipFill>
        <p:spPr bwMode="auto">
          <a:xfrm>
            <a:off x="2500298" y="4000504"/>
            <a:ext cx="2905112" cy="2428892"/>
          </a:xfrm>
          <a:prstGeom prst="rect">
            <a:avLst/>
          </a:prstGeom>
          <a:noFill/>
          <a:scene3d>
            <a:camera prst="orthographicFront"/>
            <a:lightRig rig="threePt" dir="t"/>
          </a:scene3d>
          <a:sp3d>
            <a:bevelT prst="angle"/>
          </a:sp3d>
        </p:spPr>
      </p:pic>
      <p:pic>
        <p:nvPicPr>
          <p:cNvPr id="90116" name="Picture 4" descr="http://www.conceptcaching.com/ccache_img/0412531_0412531-R1-E027.jpg"/>
          <p:cNvPicPr>
            <a:picLocks noChangeAspect="1" noChangeArrowheads="1"/>
          </p:cNvPicPr>
          <p:nvPr/>
        </p:nvPicPr>
        <p:blipFill>
          <a:blip r:embed="rId8" cstate="print"/>
          <a:srcRect t="21792" b="15472"/>
          <a:stretch>
            <a:fillRect/>
          </a:stretch>
        </p:blipFill>
        <p:spPr bwMode="auto">
          <a:xfrm>
            <a:off x="0" y="1142984"/>
            <a:ext cx="4214842" cy="1785950"/>
          </a:xfrm>
          <a:prstGeom prst="rect">
            <a:avLst/>
          </a:prstGeom>
          <a:noFill/>
          <a:scene3d>
            <a:camera prst="isometricOffAxis1Right"/>
            <a:lightRig rig="threePt" dir="t"/>
          </a:scene3d>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32098" name="Picture 2" descr="http://www.spiegel.de/images/image-19796-panoV9free-ftje.jpg"/>
          <p:cNvPicPr>
            <a:picLocks noChangeAspect="1" noChangeArrowheads="1"/>
          </p:cNvPicPr>
          <p:nvPr/>
        </p:nvPicPr>
        <p:blipFill>
          <a:blip r:embed="rId3"/>
          <a:srcRect/>
          <a:stretch>
            <a:fillRect/>
          </a:stretch>
        </p:blipFill>
        <p:spPr bwMode="auto">
          <a:xfrm>
            <a:off x="357158" y="571480"/>
            <a:ext cx="4953000" cy="2381250"/>
          </a:xfrm>
          <a:prstGeom prst="rect">
            <a:avLst/>
          </a:prstGeom>
          <a:noFill/>
          <a:scene3d>
            <a:camera prst="orthographicFront"/>
            <a:lightRig rig="threePt" dir="t"/>
          </a:scene3d>
          <a:sp3d>
            <a:bevelT prst="angle"/>
          </a:sp3d>
        </p:spPr>
      </p:pic>
      <p:pic>
        <p:nvPicPr>
          <p:cNvPr id="132102" name="Picture 6" descr="http://www.prajishsankar.com/blog/wp-content/uploads/2008/10/vegetarian_food_halal_certificate.jpg"/>
          <p:cNvPicPr>
            <a:picLocks noChangeAspect="1" noChangeArrowheads="1"/>
          </p:cNvPicPr>
          <p:nvPr/>
        </p:nvPicPr>
        <p:blipFill>
          <a:blip r:embed="rId4"/>
          <a:srcRect t="4500"/>
          <a:stretch>
            <a:fillRect/>
          </a:stretch>
        </p:blipFill>
        <p:spPr bwMode="auto">
          <a:xfrm>
            <a:off x="5357818" y="1214422"/>
            <a:ext cx="3571875" cy="4548210"/>
          </a:xfrm>
          <a:prstGeom prst="rect">
            <a:avLst/>
          </a:prstGeom>
          <a:noFill/>
          <a:scene3d>
            <a:camera prst="isometricOffAxis2Left"/>
            <a:lightRig rig="threePt" dir="t"/>
          </a:scene3d>
          <a:sp3d>
            <a:bevelT prst="angle"/>
          </a:sp3d>
        </p:spPr>
      </p:pic>
      <p:pic>
        <p:nvPicPr>
          <p:cNvPr id="7" name="Picture 2" descr="http://pro.corbisimages.com/images/0000276921-048.jpg?size=67&amp;uid=%7bae82dc28-25a9-4849-957c-b2ed5afc3f30%7d"/>
          <p:cNvPicPr>
            <a:picLocks noChangeAspect="1" noChangeArrowheads="1"/>
          </p:cNvPicPr>
          <p:nvPr/>
        </p:nvPicPr>
        <p:blipFill>
          <a:blip r:embed="rId5"/>
          <a:srcRect/>
          <a:stretch>
            <a:fillRect/>
          </a:stretch>
        </p:blipFill>
        <p:spPr bwMode="auto">
          <a:xfrm>
            <a:off x="714348" y="3357562"/>
            <a:ext cx="4500563" cy="3094138"/>
          </a:xfrm>
          <a:prstGeom prst="rect">
            <a:avLst/>
          </a:prstGeom>
          <a:noFill/>
          <a:scene3d>
            <a:camera prst="orthographicFront"/>
            <a:lightRig rig="threePt" dir="t"/>
          </a:scene3d>
          <a:sp3d>
            <a:bevelT prst="angle"/>
          </a:sp3d>
        </p:spPr>
      </p:pic>
      <p:sp>
        <p:nvSpPr>
          <p:cNvPr id="8" name="Oval 7"/>
          <p:cNvSpPr/>
          <p:nvPr/>
        </p:nvSpPr>
        <p:spPr>
          <a:xfrm>
            <a:off x="3143240" y="4714884"/>
            <a:ext cx="357190" cy="414334"/>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800" dirty="0" smtClean="0"/>
              <a:t>Be Informed</a:t>
            </a:r>
            <a:endParaRPr lang="en-US" sz="8800" dirty="0"/>
          </a:p>
        </p:txBody>
      </p:sp>
      <p:sp>
        <p:nvSpPr>
          <p:cNvPr id="3" name="Content Placeholder 2"/>
          <p:cNvSpPr>
            <a:spLocks noGrp="1"/>
          </p:cNvSpPr>
          <p:nvPr>
            <p:ph idx="1"/>
          </p:nvPr>
        </p:nvSpPr>
        <p:spPr/>
        <p:txBody>
          <a:bodyPr/>
          <a:lstStyle/>
          <a:p>
            <a:pPr>
              <a:buNone/>
            </a:pPr>
            <a:r>
              <a:rPr lang="en-US" b="1" dirty="0" smtClean="0"/>
              <a:t>Eathalalfood.blogspot.com</a:t>
            </a:r>
            <a:endParaRPr lang="en-US" b="1" dirty="0"/>
          </a:p>
        </p:txBody>
      </p:sp>
      <p:pic>
        <p:nvPicPr>
          <p:cNvPr id="130050" name="Picture 2" descr="http://www.dar-us-salam.com/images/large/R05-HalalFoods.jpg"/>
          <p:cNvPicPr>
            <a:picLocks noChangeAspect="1" noChangeArrowheads="1"/>
          </p:cNvPicPr>
          <p:nvPr/>
        </p:nvPicPr>
        <p:blipFill>
          <a:blip r:embed="rId3"/>
          <a:srcRect/>
          <a:stretch>
            <a:fillRect/>
          </a:stretch>
        </p:blipFill>
        <p:spPr bwMode="auto">
          <a:xfrm>
            <a:off x="214282" y="2428868"/>
            <a:ext cx="2643174" cy="4181957"/>
          </a:xfrm>
          <a:prstGeom prst="rect">
            <a:avLst/>
          </a:prstGeom>
          <a:noFill/>
          <a:scene3d>
            <a:camera prst="isometricOffAxis1Right"/>
            <a:lightRig rig="threePt" dir="t"/>
          </a:scene3d>
        </p:spPr>
      </p:pic>
      <p:pic>
        <p:nvPicPr>
          <p:cNvPr id="130054" name="Picture 6" descr="http://www.pdatopsoft.com/images/screenshots/img45b4f2e4e14d5.jpg"/>
          <p:cNvPicPr>
            <a:picLocks noChangeAspect="1" noChangeArrowheads="1"/>
          </p:cNvPicPr>
          <p:nvPr/>
        </p:nvPicPr>
        <p:blipFill>
          <a:blip r:embed="rId4"/>
          <a:srcRect/>
          <a:stretch>
            <a:fillRect/>
          </a:stretch>
        </p:blipFill>
        <p:spPr bwMode="auto">
          <a:xfrm>
            <a:off x="5929322" y="2285992"/>
            <a:ext cx="2571755" cy="3857632"/>
          </a:xfrm>
          <a:prstGeom prst="rect">
            <a:avLst/>
          </a:prstGeom>
          <a:noFill/>
        </p:spPr>
      </p:pic>
      <p:pic>
        <p:nvPicPr>
          <p:cNvPr id="130056" name="Picture 8" descr="http://www.islamicbookstore.com.au/img/productImages/983065009X.jpg"/>
          <p:cNvPicPr>
            <a:picLocks noChangeAspect="1" noChangeArrowheads="1"/>
          </p:cNvPicPr>
          <p:nvPr/>
        </p:nvPicPr>
        <p:blipFill>
          <a:blip r:embed="rId5"/>
          <a:srcRect/>
          <a:stretch>
            <a:fillRect/>
          </a:stretch>
        </p:blipFill>
        <p:spPr bwMode="auto">
          <a:xfrm>
            <a:off x="2928926" y="3000372"/>
            <a:ext cx="2370626" cy="3552812"/>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following ingredients should be avoided if their source is not known:</a:t>
            </a:r>
            <a:endParaRPr lang="en-US" dirty="0"/>
          </a:p>
        </p:txBody>
      </p:sp>
      <p:sp>
        <p:nvSpPr>
          <p:cNvPr id="3" name="Content Placeholder 2"/>
          <p:cNvSpPr>
            <a:spLocks noGrp="1"/>
          </p:cNvSpPr>
          <p:nvPr>
            <p:ph idx="1"/>
          </p:nvPr>
        </p:nvSpPr>
        <p:spPr>
          <a:xfrm>
            <a:off x="428596" y="1571612"/>
            <a:ext cx="8286808" cy="5000660"/>
          </a:xfrm>
        </p:spPr>
        <p:txBody>
          <a:bodyPr>
            <a:normAutofit lnSpcReduction="10000"/>
          </a:bodyPr>
          <a:lstStyle/>
          <a:p>
            <a:pPr>
              <a:buFont typeface="Wingdings" pitchFamily="2" charset="2"/>
              <a:buChar char="Ø"/>
            </a:pPr>
            <a:r>
              <a:rPr lang="en-US" dirty="0" smtClean="0"/>
              <a:t>Lard (except Plant/Microbial/Synthetic) </a:t>
            </a:r>
          </a:p>
          <a:p>
            <a:pPr>
              <a:buFont typeface="Wingdings" pitchFamily="2" charset="2"/>
              <a:buChar char="Ø"/>
            </a:pPr>
            <a:r>
              <a:rPr lang="en-US" dirty="0" smtClean="0"/>
              <a:t>Gelatin</a:t>
            </a:r>
          </a:p>
          <a:p>
            <a:pPr>
              <a:buFont typeface="Wingdings" pitchFamily="2" charset="2"/>
              <a:buChar char="Ø"/>
            </a:pPr>
            <a:r>
              <a:rPr lang="en-US" dirty="0" smtClean="0"/>
              <a:t>Glycerol/glycerin </a:t>
            </a:r>
          </a:p>
          <a:p>
            <a:pPr>
              <a:buFont typeface="Wingdings" pitchFamily="2" charset="2"/>
              <a:buChar char="Ø"/>
            </a:pPr>
            <a:r>
              <a:rPr lang="en-US" dirty="0" smtClean="0"/>
              <a:t>Pepsin</a:t>
            </a:r>
          </a:p>
          <a:p>
            <a:pPr>
              <a:buFont typeface="Wingdings" pitchFamily="2" charset="2"/>
              <a:buChar char="Ø"/>
            </a:pPr>
            <a:r>
              <a:rPr lang="en-US" dirty="0" smtClean="0"/>
              <a:t>Enzymes (Microbial Enzymes are okay )</a:t>
            </a:r>
          </a:p>
          <a:p>
            <a:pPr>
              <a:buFont typeface="Wingdings" pitchFamily="2" charset="2"/>
              <a:buChar char="Ø"/>
            </a:pPr>
            <a:r>
              <a:rPr lang="en-US" dirty="0" smtClean="0"/>
              <a:t>Rennet</a:t>
            </a:r>
          </a:p>
          <a:p>
            <a:pPr>
              <a:buFont typeface="Wingdings" pitchFamily="2" charset="2"/>
              <a:buChar char="Ø"/>
            </a:pPr>
            <a:r>
              <a:rPr lang="en-US" dirty="0" smtClean="0"/>
              <a:t>Whey (unless it is made using vegetables) </a:t>
            </a:r>
          </a:p>
          <a:p>
            <a:pPr>
              <a:buFont typeface="Wingdings" pitchFamily="2" charset="2"/>
              <a:buChar char="Ø"/>
            </a:pPr>
            <a:r>
              <a:rPr lang="en-US" dirty="0" smtClean="0"/>
              <a:t>Vanilla Extract (Not the essence we get in Pakistan)</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5298" name="Picture 2" descr="http://pro.corbis.com/images/42-15222508.jpg?size=67&amp;uid=%7b4e03f058-0b23-4743-a876-7bbdbda979a5%7d"/>
          <p:cNvPicPr>
            <a:picLocks noChangeAspect="1" noChangeArrowheads="1"/>
          </p:cNvPicPr>
          <p:nvPr/>
        </p:nvPicPr>
        <p:blipFill>
          <a:blip r:embed="rId3"/>
          <a:srcRect t="9375"/>
          <a:stretch>
            <a:fillRect/>
          </a:stretch>
        </p:blipFill>
        <p:spPr bwMode="auto">
          <a:xfrm>
            <a:off x="0" y="0"/>
            <a:ext cx="6132779" cy="6858000"/>
          </a:xfrm>
          <a:prstGeom prst="rect">
            <a:avLst/>
          </a:prstGeom>
          <a:noFill/>
          <a:effectLst>
            <a:softEdge rad="635000"/>
          </a:effec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3250" name="Picture 2" descr="http://pro.corbis.com/images/42-20074517.jpg?size=67&amp;uid=%7be658ebed-daa0-46fd-85b5-279cfc8fa55b%7d"/>
          <p:cNvPicPr>
            <a:picLocks noChangeAspect="1" noChangeArrowheads="1"/>
          </p:cNvPicPr>
          <p:nvPr/>
        </p:nvPicPr>
        <p:blipFill>
          <a:blip r:embed="rId3"/>
          <a:srcRect t="7812"/>
          <a:stretch>
            <a:fillRect/>
          </a:stretch>
        </p:blipFill>
        <p:spPr bwMode="auto">
          <a:xfrm>
            <a:off x="0" y="0"/>
            <a:ext cx="5904847" cy="6858000"/>
          </a:xfrm>
          <a:prstGeom prst="rect">
            <a:avLst/>
          </a:prstGeom>
          <a:noFill/>
          <a:effectLst>
            <a:softEdge rad="635000"/>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8370" name="Picture 2" descr="http://pro.corbis.com/images/42-22041540.jpg?size=67&amp;uid=%7ba33b81e3-34fe-4bc7-87f8-7e81386ce5e1%7d"/>
          <p:cNvPicPr>
            <a:picLocks noChangeAspect="1" noChangeArrowheads="1"/>
          </p:cNvPicPr>
          <p:nvPr/>
        </p:nvPicPr>
        <p:blipFill>
          <a:blip r:embed="rId3"/>
          <a:srcRect l="43659" r="12682" b="12500"/>
          <a:stretch>
            <a:fillRect/>
          </a:stretch>
        </p:blipFill>
        <p:spPr bwMode="auto">
          <a:xfrm>
            <a:off x="0" y="30"/>
            <a:ext cx="3428992" cy="6857970"/>
          </a:xfrm>
          <a:prstGeom prst="rect">
            <a:avLst/>
          </a:prstGeom>
          <a:noFill/>
          <a:effectLst>
            <a:softEdge rad="317500"/>
          </a:effectLst>
        </p:spPr>
      </p:pic>
      <p:pic>
        <p:nvPicPr>
          <p:cNvPr id="5" name="Picture 2" descr="http://pro.corbis.com/images/71551.jpg?size=67&amp;uid=%7b96e42ea7-f50a-4c41-b8c9-64ee663cb8da%7d"/>
          <p:cNvPicPr>
            <a:picLocks noChangeAspect="1" noChangeArrowheads="1"/>
          </p:cNvPicPr>
          <p:nvPr/>
        </p:nvPicPr>
        <p:blipFill>
          <a:blip r:embed="rId4"/>
          <a:srcRect t="7812"/>
          <a:stretch>
            <a:fillRect/>
          </a:stretch>
        </p:blipFill>
        <p:spPr bwMode="auto">
          <a:xfrm>
            <a:off x="4308535" y="0"/>
            <a:ext cx="4835465" cy="68580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6" name="Picture 4" descr="http://pro.corbis.com/images/42-19770224.jpg?size=572&amp;uid=%7b35086a45-3b36-4e12-a476-c31e774d124e%7d"/>
          <p:cNvPicPr>
            <a:picLocks noChangeAspect="1" noChangeArrowheads="1"/>
          </p:cNvPicPr>
          <p:nvPr/>
        </p:nvPicPr>
        <p:blipFill>
          <a:blip r:embed="rId3"/>
          <a:srcRect l="18882" t="6250" r="19751"/>
          <a:stretch>
            <a:fillRect/>
          </a:stretch>
        </p:blipFill>
        <p:spPr bwMode="auto">
          <a:xfrm>
            <a:off x="0" y="0"/>
            <a:ext cx="3714776" cy="6858000"/>
          </a:xfrm>
          <a:prstGeom prst="rect">
            <a:avLst/>
          </a:prstGeom>
          <a:noFill/>
          <a:effectLst>
            <a:softEdge rad="317500"/>
          </a:effectLst>
        </p:spPr>
      </p:pic>
      <p:pic>
        <p:nvPicPr>
          <p:cNvPr id="72706" name="Picture 2" descr="http://www.slowguides.com/uploaded_images/fig-754947.jpg"/>
          <p:cNvPicPr>
            <a:picLocks noChangeAspect="1" noChangeArrowheads="1"/>
          </p:cNvPicPr>
          <p:nvPr/>
        </p:nvPicPr>
        <p:blipFill>
          <a:blip r:embed="rId4"/>
          <a:srcRect/>
          <a:stretch>
            <a:fillRect/>
          </a:stretch>
        </p:blipFill>
        <p:spPr bwMode="auto">
          <a:xfrm>
            <a:off x="3857621" y="0"/>
            <a:ext cx="5286380" cy="6858000"/>
          </a:xfrm>
          <a:prstGeom prst="rect">
            <a:avLst/>
          </a:prstGeom>
          <a:noFill/>
          <a:effectLst>
            <a:softEdge rad="317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500" fill="hold"/>
                                        <p:tgtEl>
                                          <p:spTgt spid="72706"/>
                                        </p:tgtEl>
                                        <p:attrNameLst>
                                          <p:attrName>ppt_w</p:attrName>
                                        </p:attrNameLst>
                                      </p:cBhvr>
                                      <p:tavLst>
                                        <p:tav tm="0">
                                          <p:val>
                                            <p:fltVal val="0"/>
                                          </p:val>
                                        </p:tav>
                                        <p:tav tm="100000">
                                          <p:val>
                                            <p:strVal val="#ppt_w"/>
                                          </p:val>
                                        </p:tav>
                                      </p:tavLst>
                                    </p:anim>
                                    <p:anim calcmode="lin" valueType="num">
                                      <p:cBhvr>
                                        <p:cTn id="8" dur="500" fill="hold"/>
                                        <p:tgtEl>
                                          <p:spTgt spid="727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6082" name="Picture 2" descr="http://pro.corbisimages.com/images/01127004051.jpg?size=67&amp;uid=%7b77525776-012d-4159-a0bc-85664066ee32%7d"/>
          <p:cNvPicPr>
            <a:picLocks noChangeAspect="1" noChangeArrowheads="1"/>
          </p:cNvPicPr>
          <p:nvPr/>
        </p:nvPicPr>
        <p:blipFill>
          <a:blip r:embed="rId3"/>
          <a:srcRect t="11458"/>
          <a:stretch>
            <a:fillRect/>
          </a:stretch>
        </p:blipFill>
        <p:spPr bwMode="auto">
          <a:xfrm>
            <a:off x="-26225" y="285728"/>
            <a:ext cx="9170225" cy="6572272"/>
          </a:xfrm>
          <a:prstGeom prst="rect">
            <a:avLst/>
          </a:prstGeom>
          <a:noFill/>
          <a:effectLst>
            <a:softEdge rad="317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11425</TotalTime>
  <Words>1902</Words>
  <Application>Microsoft Office PowerPoint</Application>
  <PresentationFormat>On-screen Show (4:3)</PresentationFormat>
  <Paragraphs>189</Paragraphs>
  <Slides>48</Slides>
  <Notes>48</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Note to Teacher</vt:lpstr>
      <vt:lpstr>PowerPoint Presentation</vt:lpstr>
      <vt:lpstr>Allah (SWT) says in the Qur’an:</vt:lpstr>
      <vt:lpstr>BON APPETIT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HALAL</vt:lpstr>
      <vt:lpstr>HARAM</vt:lpstr>
      <vt:lpstr>HARAM</vt:lpstr>
      <vt:lpstr>All foods are considered halal except the following:</vt:lpstr>
      <vt:lpstr>Animals improperly slaughtered</vt:lpstr>
      <vt:lpstr> …. or dead before slaughtering  </vt:lpstr>
      <vt:lpstr>Blood</vt:lpstr>
      <vt:lpstr>Swine/pork and its by-products  </vt:lpstr>
      <vt:lpstr>Gelatin</vt:lpstr>
      <vt:lpstr>Animals killed in the name of anyone other than ALLAH (swt) </vt:lpstr>
      <vt:lpstr>22nd Rajab – Koonday in the name of Jafar As Sadiq (RA) </vt:lpstr>
      <vt:lpstr>PowerPoint Presentation</vt:lpstr>
      <vt:lpstr>Shab e Barat</vt:lpstr>
      <vt:lpstr> Alcohol and intoxicants  </vt:lpstr>
      <vt:lpstr>PowerPoint Presentation</vt:lpstr>
      <vt:lpstr>PowerPoint Presentation</vt:lpstr>
      <vt:lpstr>PowerPoint Presentation</vt:lpstr>
      <vt:lpstr>Carnivorous animals &amp; birds of prey  </vt:lpstr>
      <vt:lpstr>PowerPoint Presentation</vt:lpstr>
      <vt:lpstr>Donkey</vt:lpstr>
      <vt:lpstr>PowerPoint Presentation</vt:lpstr>
      <vt:lpstr>PowerPoint Presentation</vt:lpstr>
      <vt:lpstr>PowerPoint Presentation</vt:lpstr>
      <vt:lpstr>PowerPoint Presentation</vt:lpstr>
      <vt:lpstr>PowerPoint Presentation</vt:lpstr>
      <vt:lpstr>Islamic Slaughtering “ZABEEHAH”</vt:lpstr>
      <vt:lpstr>PowerPoint Presentation</vt:lpstr>
      <vt:lpstr>PowerPoint Presentation</vt:lpstr>
      <vt:lpstr>PowerPoint Presentation</vt:lpstr>
      <vt:lpstr>Look for the “Halal” label on the package</vt:lpstr>
      <vt:lpstr>PowerPoint Presentation</vt:lpstr>
      <vt:lpstr>When eating out – find “halal” </vt:lpstr>
      <vt:lpstr>PowerPoint Presentation</vt:lpstr>
      <vt:lpstr>Be Informed</vt:lpstr>
      <vt:lpstr>The following ingredients should be avoided if their source is not known: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P4</dc:creator>
  <cp:lastModifiedBy>Nosheen Ausaf Kidwai</cp:lastModifiedBy>
  <cp:revision>164</cp:revision>
  <dcterms:created xsi:type="dcterms:W3CDTF">2009-05-17T22:10:42Z</dcterms:created>
  <dcterms:modified xsi:type="dcterms:W3CDTF">2013-02-28T07:44:20Z</dcterms:modified>
</cp:coreProperties>
</file>